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Mada Black"/>
      <p:bold r:id="rId45"/>
    </p:embeddedFont>
    <p:embeddedFont>
      <p:font typeface="Mrs Saint Delafield"/>
      <p:regular r:id="rId46"/>
    </p:embeddedFont>
    <p:embeddedFont>
      <p:font typeface="Roboto Mon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MrsSaintDelafield-regular.fntdata"/><Relationship Id="rId45" Type="http://schemas.openxmlformats.org/officeDocument/2006/relationships/font" Target="fonts/MadaBlack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Mono-bold.fntdata"/><Relationship Id="rId47" Type="http://schemas.openxmlformats.org/officeDocument/2006/relationships/font" Target="fonts/RobotoMono-regular.fntdata"/><Relationship Id="rId49" Type="http://schemas.openxmlformats.org/officeDocument/2006/relationships/font" Target="fonts/RobotoMon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24ab79e2d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https://docs.google.com/presentation/d/1i3pn7lEETwaSFRcuupUvHcqlvC8FIa1P0PL6zaOQ24M/edit?usp=sharing</a:t>
            </a:r>
            <a:endParaRPr/>
          </a:p>
        </p:txBody>
      </p:sp>
      <p:sp>
        <p:nvSpPr>
          <p:cNvPr id="163" name="Google Shape;163;g3324ab79e2d_2_1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2b32657e5_0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3" name="Google Shape;363;g352b32657e5_0_18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2e0e4c9a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2" name="Google Shape;382;g352e0e4c9a9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2b32657e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2b32657e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2b32657e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52b32657e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2b32657e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2b32657e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52b32657e5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2" name="Google Shape;472;g352b32657e5_0_4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52b32657e5_0_7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352b32657e5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52b32657e5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52b32657e5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2b32657e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2b32657e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52b32657e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52b32657e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24ab79e2d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g3324ab79e2d_2_1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52b32657e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52b32657e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52b32657e5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52b32657e5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52b32657e5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1" name="Google Shape;631;g352b32657e5_0_14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52b32657e5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52b32657e5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52b32657e5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52b32657e5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52b32657e5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52b32657e5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2b32657e5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2b32657e5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52b32657e5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52b32657e5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52b32657e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52b32657e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52b32657e5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52b32657e5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324ab79e2d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g3324ab79e2d_2_1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52b32657e5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52b32657e5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52b32657e5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52b32657e5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52b32657e5_0_1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6" name="Google Shape;846;g352b32657e5_0_1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52b32657e5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52b32657e5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52b32657e5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352b32657e5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52b32657e5_0_1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0" name="Google Shape;900;g352b32657e5_0_16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52b32657e5_0_10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g352b32657e5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52ba9199e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352ba9199e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324ab79e2d_2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g3324ab79e2d_2_12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24ab79e2d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g3324ab79e2d_2_1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27a90fb2d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g3327a90fb2d_1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24ab79e2d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4" name="Google Shape;274;g3324ab79e2d_2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324ab79e2d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g3324ab79e2d_2_2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2b32657e5_0_1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g352b32657e5_0_14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2b32657e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2b32657e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342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2343150" y="4767263"/>
            <a:ext cx="217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4914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514350" y="1597819"/>
            <a:ext cx="5829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028700" y="2914650"/>
            <a:ext cx="4800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342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2343150" y="4767263"/>
            <a:ext cx="217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4914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342900" y="205978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42900" y="1200150"/>
            <a:ext cx="61722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342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2343150" y="4767263"/>
            <a:ext cx="217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4914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541735" y="3305175"/>
            <a:ext cx="58293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541735" y="2180035"/>
            <a:ext cx="58293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342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2343150" y="4767263"/>
            <a:ext cx="217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4914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42900" y="205978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42900" y="1200150"/>
            <a:ext cx="30291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3486150" y="1200150"/>
            <a:ext cx="30291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342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2343150" y="4767263"/>
            <a:ext cx="217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4914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342900" y="205978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42900" y="1151335"/>
            <a:ext cx="30300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342900" y="1631156"/>
            <a:ext cx="30300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3483769" y="1151335"/>
            <a:ext cx="3031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3483769" y="1631156"/>
            <a:ext cx="30312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342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2343150" y="4767263"/>
            <a:ext cx="217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914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42900" y="205978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342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2343150" y="4767263"/>
            <a:ext cx="217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4914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42900" y="204788"/>
            <a:ext cx="22563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2681288" y="204788"/>
            <a:ext cx="3833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342900" y="1076325"/>
            <a:ext cx="22563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342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2343150" y="4767263"/>
            <a:ext cx="217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4914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344216" y="3600450"/>
            <a:ext cx="41148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344216" y="459581"/>
            <a:ext cx="41148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344216" y="4025504"/>
            <a:ext cx="4114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342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2343150" y="4767263"/>
            <a:ext cx="217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4914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42900" y="205978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731750" y="-188700"/>
            <a:ext cx="33945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342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2343150" y="4767263"/>
            <a:ext cx="217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4914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3549300" y="1628879"/>
            <a:ext cx="4388700" cy="15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406050" y="142978"/>
            <a:ext cx="4388700" cy="4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342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2343150" y="4767263"/>
            <a:ext cx="217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4914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1">
  <p:cSld name="Two Content">
    <p:bg>
      <p:bgPr>
        <a:solidFill>
          <a:srgbClr val="006678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7072785">
            <a:off x="6516991" y="1584861"/>
            <a:ext cx="2678905" cy="170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5478"/>
            <a:ext cx="5650706" cy="272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6713" y="2449256"/>
            <a:ext cx="2917286" cy="2709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353" y="153590"/>
            <a:ext cx="8065294" cy="483631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/>
          <p:nvPr/>
        </p:nvSpPr>
        <p:spPr>
          <a:xfrm>
            <a:off x="83799" y="1112557"/>
            <a:ext cx="425893" cy="376790"/>
          </a:xfrm>
          <a:custGeom>
            <a:rect b="b" l="l" r="r" t="t"/>
            <a:pathLst>
              <a:path extrusionOk="0" h="502387" w="567858">
                <a:moveTo>
                  <a:pt x="444541" y="368256"/>
                </a:moveTo>
                <a:cubicBezTo>
                  <a:pt x="405965" y="415119"/>
                  <a:pt x="357483" y="449124"/>
                  <a:pt x="318716" y="492939"/>
                </a:cubicBezTo>
                <a:cubicBezTo>
                  <a:pt x="309858" y="502940"/>
                  <a:pt x="298237" y="504369"/>
                  <a:pt x="283283" y="500178"/>
                </a:cubicBezTo>
                <a:cubicBezTo>
                  <a:pt x="269377" y="496177"/>
                  <a:pt x="255756" y="490938"/>
                  <a:pt x="242516" y="483985"/>
                </a:cubicBezTo>
                <a:cubicBezTo>
                  <a:pt x="165745" y="443790"/>
                  <a:pt x="91164" y="398260"/>
                  <a:pt x="17155" y="351111"/>
                </a:cubicBezTo>
                <a:cubicBezTo>
                  <a:pt x="-1705" y="339110"/>
                  <a:pt x="-4372" y="330823"/>
                  <a:pt x="6010" y="315202"/>
                </a:cubicBezTo>
                <a:cubicBezTo>
                  <a:pt x="18774" y="296057"/>
                  <a:pt x="32299" y="277578"/>
                  <a:pt x="46777" y="259862"/>
                </a:cubicBezTo>
                <a:cubicBezTo>
                  <a:pt x="68209" y="233668"/>
                  <a:pt x="94117" y="211284"/>
                  <a:pt x="112214" y="182138"/>
                </a:cubicBezTo>
                <a:cubicBezTo>
                  <a:pt x="126787" y="158706"/>
                  <a:pt x="148314" y="156992"/>
                  <a:pt x="178127" y="169565"/>
                </a:cubicBezTo>
                <a:cubicBezTo>
                  <a:pt x="220704" y="187567"/>
                  <a:pt x="264233" y="200807"/>
                  <a:pt x="306238" y="222143"/>
                </a:cubicBezTo>
                <a:cubicBezTo>
                  <a:pt x="311953" y="225000"/>
                  <a:pt x="317859" y="227382"/>
                  <a:pt x="323669" y="229286"/>
                </a:cubicBezTo>
                <a:cubicBezTo>
                  <a:pt x="329670" y="231191"/>
                  <a:pt x="332908" y="228524"/>
                  <a:pt x="332051" y="222619"/>
                </a:cubicBezTo>
                <a:cubicBezTo>
                  <a:pt x="331194" y="216809"/>
                  <a:pt x="329670" y="210903"/>
                  <a:pt x="328146" y="205093"/>
                </a:cubicBezTo>
                <a:cubicBezTo>
                  <a:pt x="319288" y="170898"/>
                  <a:pt x="314716" y="136989"/>
                  <a:pt x="307953" y="102985"/>
                </a:cubicBezTo>
                <a:cubicBezTo>
                  <a:pt x="304333" y="84697"/>
                  <a:pt x="308239" y="72981"/>
                  <a:pt x="322621" y="64218"/>
                </a:cubicBezTo>
                <a:cubicBezTo>
                  <a:pt x="363769" y="38977"/>
                  <a:pt x="411680" y="24213"/>
                  <a:pt x="454638" y="1925"/>
                </a:cubicBezTo>
                <a:cubicBezTo>
                  <a:pt x="463877" y="-2933"/>
                  <a:pt x="471116" y="1734"/>
                  <a:pt x="476164" y="12212"/>
                </a:cubicBezTo>
                <a:cubicBezTo>
                  <a:pt x="485880" y="32119"/>
                  <a:pt x="495405" y="52026"/>
                  <a:pt x="504835" y="72029"/>
                </a:cubicBezTo>
                <a:cubicBezTo>
                  <a:pt x="523218" y="111081"/>
                  <a:pt x="540744" y="150229"/>
                  <a:pt x="559889" y="189091"/>
                </a:cubicBezTo>
                <a:cubicBezTo>
                  <a:pt x="571510" y="212713"/>
                  <a:pt x="570652" y="230811"/>
                  <a:pt x="555793" y="245860"/>
                </a:cubicBezTo>
                <a:cubicBezTo>
                  <a:pt x="516265" y="285294"/>
                  <a:pt x="486166" y="333490"/>
                  <a:pt x="444541" y="368256"/>
                </a:cubicBezTo>
                <a:close/>
              </a:path>
            </a:pathLst>
          </a:custGeom>
          <a:solidFill>
            <a:srgbClr val="F7ED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145566" y="146273"/>
            <a:ext cx="363848" cy="435729"/>
          </a:xfrm>
          <a:custGeom>
            <a:rect b="b" l="l" r="r" t="t"/>
            <a:pathLst>
              <a:path extrusionOk="0" h="580972" w="485131">
                <a:moveTo>
                  <a:pt x="283214" y="360908"/>
                </a:moveTo>
                <a:cubicBezTo>
                  <a:pt x="276547" y="333095"/>
                  <a:pt x="268546" y="311188"/>
                  <a:pt x="258830" y="289471"/>
                </a:cubicBezTo>
                <a:cubicBezTo>
                  <a:pt x="245019" y="258896"/>
                  <a:pt x="230827" y="228416"/>
                  <a:pt x="215968" y="198126"/>
                </a:cubicBezTo>
                <a:cubicBezTo>
                  <a:pt x="205395" y="176600"/>
                  <a:pt x="202919" y="158216"/>
                  <a:pt x="215301" y="141929"/>
                </a:cubicBezTo>
                <a:cubicBezTo>
                  <a:pt x="221397" y="133928"/>
                  <a:pt x="226064" y="124688"/>
                  <a:pt x="233208" y="117259"/>
                </a:cubicBezTo>
                <a:cubicBezTo>
                  <a:pt x="261974" y="87446"/>
                  <a:pt x="290929" y="57632"/>
                  <a:pt x="319219" y="27438"/>
                </a:cubicBezTo>
                <a:cubicBezTo>
                  <a:pt x="330458" y="15437"/>
                  <a:pt x="344460" y="7340"/>
                  <a:pt x="360462" y="2006"/>
                </a:cubicBezTo>
                <a:cubicBezTo>
                  <a:pt x="376083" y="-3232"/>
                  <a:pt x="385513" y="1530"/>
                  <a:pt x="393990" y="19342"/>
                </a:cubicBezTo>
                <a:cubicBezTo>
                  <a:pt x="399895" y="31629"/>
                  <a:pt x="404277" y="44297"/>
                  <a:pt x="408944" y="56870"/>
                </a:cubicBezTo>
                <a:cubicBezTo>
                  <a:pt x="432566" y="119735"/>
                  <a:pt x="455521" y="182600"/>
                  <a:pt x="479905" y="245370"/>
                </a:cubicBezTo>
                <a:cubicBezTo>
                  <a:pt x="488192" y="266611"/>
                  <a:pt x="486192" y="282041"/>
                  <a:pt x="476953" y="298234"/>
                </a:cubicBezTo>
                <a:cubicBezTo>
                  <a:pt x="438853" y="365290"/>
                  <a:pt x="394276" y="427298"/>
                  <a:pt x="352556" y="491591"/>
                </a:cubicBezTo>
                <a:cubicBezTo>
                  <a:pt x="335411" y="518071"/>
                  <a:pt x="319790" y="545598"/>
                  <a:pt x="296073" y="566553"/>
                </a:cubicBezTo>
                <a:cubicBezTo>
                  <a:pt x="271117" y="588556"/>
                  <a:pt x="265688" y="583698"/>
                  <a:pt x="239495" y="563315"/>
                </a:cubicBezTo>
                <a:cubicBezTo>
                  <a:pt x="166247" y="506260"/>
                  <a:pt x="94714" y="447014"/>
                  <a:pt x="22991" y="388055"/>
                </a:cubicBezTo>
                <a:cubicBezTo>
                  <a:pt x="-5203" y="364909"/>
                  <a:pt x="-5584" y="362242"/>
                  <a:pt x="11656" y="341763"/>
                </a:cubicBezTo>
                <a:cubicBezTo>
                  <a:pt x="41089" y="306902"/>
                  <a:pt x="71093" y="272326"/>
                  <a:pt x="108621" y="245275"/>
                </a:cubicBezTo>
                <a:cubicBezTo>
                  <a:pt x="118432" y="238226"/>
                  <a:pt x="127480" y="237941"/>
                  <a:pt x="140054" y="246418"/>
                </a:cubicBezTo>
                <a:cubicBezTo>
                  <a:pt x="159008" y="259277"/>
                  <a:pt x="176629" y="273659"/>
                  <a:pt x="193394" y="289661"/>
                </a:cubicBezTo>
                <a:cubicBezTo>
                  <a:pt x="219301" y="314426"/>
                  <a:pt x="244924" y="339953"/>
                  <a:pt x="283214" y="360908"/>
                </a:cubicBezTo>
                <a:close/>
              </a:path>
            </a:pathLst>
          </a:custGeom>
          <a:solidFill>
            <a:srgbClr val="F7ED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616914" y="299493"/>
            <a:ext cx="358274" cy="399961"/>
          </a:xfrm>
          <a:custGeom>
            <a:rect b="b" l="l" r="r" t="t"/>
            <a:pathLst>
              <a:path extrusionOk="0" h="533281" w="477699">
                <a:moveTo>
                  <a:pt x="152622" y="175665"/>
                </a:moveTo>
                <a:cubicBezTo>
                  <a:pt x="155003" y="171569"/>
                  <a:pt x="152146" y="167950"/>
                  <a:pt x="150241" y="164235"/>
                </a:cubicBezTo>
                <a:cubicBezTo>
                  <a:pt x="138620" y="141661"/>
                  <a:pt x="139001" y="141280"/>
                  <a:pt x="153098" y="128040"/>
                </a:cubicBezTo>
                <a:cubicBezTo>
                  <a:pt x="192722" y="91083"/>
                  <a:pt x="232061" y="53936"/>
                  <a:pt x="271494" y="16883"/>
                </a:cubicBezTo>
                <a:cubicBezTo>
                  <a:pt x="276447" y="12216"/>
                  <a:pt x="281210" y="7454"/>
                  <a:pt x="286544" y="3263"/>
                </a:cubicBezTo>
                <a:cubicBezTo>
                  <a:pt x="294164" y="-2833"/>
                  <a:pt x="301784" y="-262"/>
                  <a:pt x="308737" y="9930"/>
                </a:cubicBezTo>
                <a:cubicBezTo>
                  <a:pt x="311118" y="13454"/>
                  <a:pt x="313404" y="17169"/>
                  <a:pt x="315404" y="20884"/>
                </a:cubicBezTo>
                <a:cubicBezTo>
                  <a:pt x="365982" y="114229"/>
                  <a:pt x="416750" y="207669"/>
                  <a:pt x="464090" y="302062"/>
                </a:cubicBezTo>
                <a:cubicBezTo>
                  <a:pt x="467900" y="309587"/>
                  <a:pt x="470567" y="317397"/>
                  <a:pt x="474091" y="325017"/>
                </a:cubicBezTo>
                <a:cubicBezTo>
                  <a:pt x="479425" y="336542"/>
                  <a:pt x="479044" y="345972"/>
                  <a:pt x="471614" y="353402"/>
                </a:cubicBezTo>
                <a:cubicBezTo>
                  <a:pt x="411893" y="413123"/>
                  <a:pt x="358934" y="479703"/>
                  <a:pt x="286544" y="526566"/>
                </a:cubicBezTo>
                <a:cubicBezTo>
                  <a:pt x="270732" y="536758"/>
                  <a:pt x="263588" y="535901"/>
                  <a:pt x="244919" y="520184"/>
                </a:cubicBezTo>
                <a:cubicBezTo>
                  <a:pt x="237395" y="513898"/>
                  <a:pt x="230346" y="506849"/>
                  <a:pt x="223202" y="500087"/>
                </a:cubicBezTo>
                <a:cubicBezTo>
                  <a:pt x="161290" y="441127"/>
                  <a:pt x="96710" y="385501"/>
                  <a:pt x="29464" y="333209"/>
                </a:cubicBezTo>
                <a:cubicBezTo>
                  <a:pt x="28607" y="332542"/>
                  <a:pt x="27749" y="331875"/>
                  <a:pt x="26892" y="331208"/>
                </a:cubicBezTo>
                <a:cubicBezTo>
                  <a:pt x="-5683" y="305396"/>
                  <a:pt x="-6636" y="300443"/>
                  <a:pt x="13176" y="276059"/>
                </a:cubicBezTo>
                <a:cubicBezTo>
                  <a:pt x="29654" y="255675"/>
                  <a:pt x="45466" y="234625"/>
                  <a:pt x="60801" y="213194"/>
                </a:cubicBezTo>
                <a:cubicBezTo>
                  <a:pt x="72231" y="197192"/>
                  <a:pt x="86328" y="183952"/>
                  <a:pt x="100997" y="171093"/>
                </a:cubicBezTo>
                <a:cubicBezTo>
                  <a:pt x="113474" y="160235"/>
                  <a:pt x="126809" y="157949"/>
                  <a:pt x="144526" y="172808"/>
                </a:cubicBezTo>
                <a:cubicBezTo>
                  <a:pt x="146621" y="174617"/>
                  <a:pt x="150050" y="174808"/>
                  <a:pt x="152622" y="175665"/>
                </a:cubicBezTo>
                <a:close/>
              </a:path>
            </a:pathLst>
          </a:custGeom>
          <a:solidFill>
            <a:srgbClr val="F7ED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32665" y="624815"/>
            <a:ext cx="413917" cy="326998"/>
          </a:xfrm>
          <a:custGeom>
            <a:rect b="b" l="l" r="r" t="t"/>
            <a:pathLst>
              <a:path extrusionOk="0" h="435997" w="551889">
                <a:moveTo>
                  <a:pt x="211358" y="112836"/>
                </a:moveTo>
                <a:cubicBezTo>
                  <a:pt x="209644" y="106264"/>
                  <a:pt x="209358" y="103311"/>
                  <a:pt x="208120" y="100549"/>
                </a:cubicBezTo>
                <a:cubicBezTo>
                  <a:pt x="197166" y="76165"/>
                  <a:pt x="196690" y="71498"/>
                  <a:pt x="214216" y="60449"/>
                </a:cubicBezTo>
                <a:cubicBezTo>
                  <a:pt x="235933" y="46828"/>
                  <a:pt x="258983" y="34826"/>
                  <a:pt x="282129" y="23206"/>
                </a:cubicBezTo>
                <a:cubicBezTo>
                  <a:pt x="297559" y="15491"/>
                  <a:pt x="314895" y="10442"/>
                  <a:pt x="330325" y="2822"/>
                </a:cubicBezTo>
                <a:cubicBezTo>
                  <a:pt x="341755" y="-2797"/>
                  <a:pt x="351661" y="-35"/>
                  <a:pt x="362044" y="11204"/>
                </a:cubicBezTo>
                <a:cubicBezTo>
                  <a:pt x="366520" y="15967"/>
                  <a:pt x="370902" y="20920"/>
                  <a:pt x="374902" y="26063"/>
                </a:cubicBezTo>
                <a:cubicBezTo>
                  <a:pt x="432148" y="98834"/>
                  <a:pt x="487012" y="172939"/>
                  <a:pt x="540828" y="247710"/>
                </a:cubicBezTo>
                <a:cubicBezTo>
                  <a:pt x="555401" y="267903"/>
                  <a:pt x="555782" y="275999"/>
                  <a:pt x="540733" y="286858"/>
                </a:cubicBezTo>
                <a:cubicBezTo>
                  <a:pt x="474629" y="334769"/>
                  <a:pt x="412907" y="387918"/>
                  <a:pt x="341089" y="429066"/>
                </a:cubicBezTo>
                <a:cubicBezTo>
                  <a:pt x="326134" y="437638"/>
                  <a:pt x="313561" y="440020"/>
                  <a:pt x="293845" y="425923"/>
                </a:cubicBezTo>
                <a:cubicBezTo>
                  <a:pt x="206310" y="363248"/>
                  <a:pt x="118108" y="301621"/>
                  <a:pt x="30002" y="239899"/>
                </a:cubicBezTo>
                <a:cubicBezTo>
                  <a:pt x="-8860" y="212753"/>
                  <a:pt x="-7812" y="206657"/>
                  <a:pt x="20763" y="190370"/>
                </a:cubicBezTo>
                <a:cubicBezTo>
                  <a:pt x="52100" y="172558"/>
                  <a:pt x="81628" y="152270"/>
                  <a:pt x="111917" y="132934"/>
                </a:cubicBezTo>
                <a:cubicBezTo>
                  <a:pt x="125538" y="124171"/>
                  <a:pt x="139540" y="115884"/>
                  <a:pt x="151732" y="105121"/>
                </a:cubicBezTo>
                <a:cubicBezTo>
                  <a:pt x="169639" y="89309"/>
                  <a:pt x="173163" y="90071"/>
                  <a:pt x="199833" y="107121"/>
                </a:cubicBezTo>
                <a:cubicBezTo>
                  <a:pt x="202309" y="108836"/>
                  <a:pt x="205167" y="109883"/>
                  <a:pt x="211358" y="112836"/>
                </a:cubicBezTo>
                <a:close/>
              </a:path>
            </a:pathLst>
          </a:custGeom>
          <a:solidFill>
            <a:srgbClr val="F7ED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524383" y="788314"/>
            <a:ext cx="121636" cy="175432"/>
          </a:xfrm>
          <a:custGeom>
            <a:rect b="b" l="l" r="r" t="t"/>
            <a:pathLst>
              <a:path extrusionOk="0" h="233910" w="162182">
                <a:moveTo>
                  <a:pt x="143937" y="184292"/>
                </a:moveTo>
                <a:cubicBezTo>
                  <a:pt x="125077" y="200390"/>
                  <a:pt x="110028" y="213915"/>
                  <a:pt x="94121" y="226679"/>
                </a:cubicBezTo>
                <a:cubicBezTo>
                  <a:pt x="78214" y="239442"/>
                  <a:pt x="67451" y="235632"/>
                  <a:pt x="55545" y="212677"/>
                </a:cubicBezTo>
                <a:cubicBezTo>
                  <a:pt x="38400" y="179816"/>
                  <a:pt x="22493" y="146669"/>
                  <a:pt x="5253" y="113903"/>
                </a:cubicBezTo>
                <a:cubicBezTo>
                  <a:pt x="-2082" y="99901"/>
                  <a:pt x="-1796" y="89138"/>
                  <a:pt x="6491" y="80089"/>
                </a:cubicBezTo>
                <a:cubicBezTo>
                  <a:pt x="28113" y="56372"/>
                  <a:pt x="50211" y="33131"/>
                  <a:pt x="70023" y="7794"/>
                </a:cubicBezTo>
                <a:cubicBezTo>
                  <a:pt x="80310" y="-5350"/>
                  <a:pt x="90787" y="-1731"/>
                  <a:pt x="100788" y="17605"/>
                </a:cubicBezTo>
                <a:cubicBezTo>
                  <a:pt x="117838" y="50466"/>
                  <a:pt x="132983" y="83899"/>
                  <a:pt x="150223" y="116665"/>
                </a:cubicBezTo>
                <a:cubicBezTo>
                  <a:pt x="166606" y="147907"/>
                  <a:pt x="167654" y="172577"/>
                  <a:pt x="143937" y="184292"/>
                </a:cubicBezTo>
                <a:close/>
              </a:path>
            </a:pathLst>
          </a:custGeom>
          <a:solidFill>
            <a:srgbClr val="F7ED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1744937" y="4308"/>
            <a:ext cx="277111" cy="313060"/>
          </a:xfrm>
          <a:custGeom>
            <a:rect b="b" l="l" r="r" t="t"/>
            <a:pathLst>
              <a:path extrusionOk="0" h="417413" w="369481">
                <a:moveTo>
                  <a:pt x="164094" y="92492"/>
                </a:moveTo>
                <a:cubicBezTo>
                  <a:pt x="167332" y="90016"/>
                  <a:pt x="166284" y="86206"/>
                  <a:pt x="165998" y="82586"/>
                </a:cubicBezTo>
                <a:cubicBezTo>
                  <a:pt x="164379" y="60774"/>
                  <a:pt x="164760" y="60583"/>
                  <a:pt x="180477" y="54868"/>
                </a:cubicBezTo>
                <a:cubicBezTo>
                  <a:pt x="224387" y="38866"/>
                  <a:pt x="268202" y="22483"/>
                  <a:pt x="312017" y="6386"/>
                </a:cubicBezTo>
                <a:cubicBezTo>
                  <a:pt x="317541" y="4386"/>
                  <a:pt x="322875" y="2195"/>
                  <a:pt x="328590" y="576"/>
                </a:cubicBezTo>
                <a:cubicBezTo>
                  <a:pt x="336686" y="-1710"/>
                  <a:pt x="341925" y="2862"/>
                  <a:pt x="344021" y="13339"/>
                </a:cubicBezTo>
                <a:cubicBezTo>
                  <a:pt x="344783" y="16959"/>
                  <a:pt x="345259" y="20674"/>
                  <a:pt x="345640" y="24293"/>
                </a:cubicBezTo>
                <a:cubicBezTo>
                  <a:pt x="354498" y="115543"/>
                  <a:pt x="363356" y="206792"/>
                  <a:pt x="369262" y="297851"/>
                </a:cubicBezTo>
                <a:cubicBezTo>
                  <a:pt x="369738" y="305090"/>
                  <a:pt x="369262" y="312234"/>
                  <a:pt x="369452" y="319473"/>
                </a:cubicBezTo>
                <a:cubicBezTo>
                  <a:pt x="369738" y="330427"/>
                  <a:pt x="366309" y="337761"/>
                  <a:pt x="357927" y="341190"/>
                </a:cubicBezTo>
                <a:cubicBezTo>
                  <a:pt x="290395" y="368622"/>
                  <a:pt x="225815" y="403674"/>
                  <a:pt x="152568" y="416533"/>
                </a:cubicBezTo>
                <a:cubicBezTo>
                  <a:pt x="136566" y="419295"/>
                  <a:pt x="131137" y="416247"/>
                  <a:pt x="121612" y="397483"/>
                </a:cubicBezTo>
                <a:cubicBezTo>
                  <a:pt x="117802" y="389958"/>
                  <a:pt x="114563" y="382052"/>
                  <a:pt x="111135" y="374242"/>
                </a:cubicBezTo>
                <a:cubicBezTo>
                  <a:pt x="81702" y="306614"/>
                  <a:pt x="49127" y="240606"/>
                  <a:pt x="13218" y="176407"/>
                </a:cubicBezTo>
                <a:cubicBezTo>
                  <a:pt x="12741" y="175550"/>
                  <a:pt x="12265" y="174788"/>
                  <a:pt x="11789" y="173931"/>
                </a:cubicBezTo>
                <a:cubicBezTo>
                  <a:pt x="-5452" y="142403"/>
                  <a:pt x="-4499" y="138212"/>
                  <a:pt x="19409" y="125449"/>
                </a:cubicBezTo>
                <a:cubicBezTo>
                  <a:pt x="39411" y="114781"/>
                  <a:pt x="59033" y="103351"/>
                  <a:pt x="78369" y="91540"/>
                </a:cubicBezTo>
                <a:cubicBezTo>
                  <a:pt x="92846" y="82681"/>
                  <a:pt x="108468" y="76871"/>
                  <a:pt x="124469" y="71632"/>
                </a:cubicBezTo>
                <a:cubicBezTo>
                  <a:pt x="137995" y="67251"/>
                  <a:pt x="149425" y="69918"/>
                  <a:pt x="158474" y="87730"/>
                </a:cubicBezTo>
                <a:cubicBezTo>
                  <a:pt x="159712" y="89730"/>
                  <a:pt x="162284" y="90968"/>
                  <a:pt x="164094" y="92492"/>
                </a:cubicBezTo>
                <a:close/>
              </a:path>
            </a:pathLst>
          </a:custGeom>
          <a:solidFill>
            <a:srgbClr val="F7ED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725714" y="-19308"/>
            <a:ext cx="102146" cy="117834"/>
          </a:xfrm>
          <a:custGeom>
            <a:rect b="b" l="l" r="r" t="t"/>
            <a:pathLst>
              <a:path extrusionOk="0" h="157112" w="136195">
                <a:moveTo>
                  <a:pt x="0" y="0"/>
                </a:moveTo>
                <a:lnTo>
                  <a:pt x="111477" y="0"/>
                </a:lnTo>
                <a:lnTo>
                  <a:pt x="134143" y="112101"/>
                </a:lnTo>
                <a:cubicBezTo>
                  <a:pt x="139000" y="139343"/>
                  <a:pt x="136333" y="141915"/>
                  <a:pt x="114140" y="146106"/>
                </a:cubicBezTo>
                <a:cubicBezTo>
                  <a:pt x="98233" y="149154"/>
                  <a:pt x="82803" y="153916"/>
                  <a:pt x="66801" y="156393"/>
                </a:cubicBezTo>
                <a:cubicBezTo>
                  <a:pt x="49751" y="159060"/>
                  <a:pt x="44989" y="154869"/>
                  <a:pt x="38988" y="134390"/>
                </a:cubicBezTo>
                <a:close/>
              </a:path>
            </a:pathLst>
          </a:custGeom>
          <a:solidFill>
            <a:srgbClr val="F7ED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1331882" y="74144"/>
            <a:ext cx="86233" cy="139732"/>
          </a:xfrm>
          <a:custGeom>
            <a:rect b="b" l="l" r="r" t="t"/>
            <a:pathLst>
              <a:path extrusionOk="0" h="186309" w="114978">
                <a:moveTo>
                  <a:pt x="86775" y="167902"/>
                </a:moveTo>
                <a:cubicBezTo>
                  <a:pt x="66392" y="174379"/>
                  <a:pt x="49819" y="179998"/>
                  <a:pt x="32959" y="184856"/>
                </a:cubicBezTo>
                <a:cubicBezTo>
                  <a:pt x="16100" y="189619"/>
                  <a:pt x="8766" y="182951"/>
                  <a:pt x="6956" y="160758"/>
                </a:cubicBezTo>
                <a:cubicBezTo>
                  <a:pt x="4384" y="128944"/>
                  <a:pt x="2860" y="97131"/>
                  <a:pt x="193" y="65317"/>
                </a:cubicBezTo>
                <a:cubicBezTo>
                  <a:pt x="-950" y="51697"/>
                  <a:pt x="2955" y="43219"/>
                  <a:pt x="12576" y="38838"/>
                </a:cubicBezTo>
                <a:cubicBezTo>
                  <a:pt x="37722" y="27313"/>
                  <a:pt x="63154" y="16264"/>
                  <a:pt x="87442" y="2738"/>
                </a:cubicBezTo>
                <a:cubicBezTo>
                  <a:pt x="100015" y="-4215"/>
                  <a:pt x="107159" y="2167"/>
                  <a:pt x="108588" y="20836"/>
                </a:cubicBezTo>
                <a:cubicBezTo>
                  <a:pt x="111064" y="52649"/>
                  <a:pt x="111921" y="84367"/>
                  <a:pt x="114493" y="116181"/>
                </a:cubicBezTo>
                <a:cubicBezTo>
                  <a:pt x="117065" y="146661"/>
                  <a:pt x="109636" y="166568"/>
                  <a:pt x="86775" y="167902"/>
                </a:cubicBezTo>
                <a:close/>
              </a:path>
            </a:pathLst>
          </a:custGeom>
          <a:solidFill>
            <a:srgbClr val="F7ED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6">
            <a:alphaModFix/>
          </a:blip>
          <a:srcRect b="17654" l="27309" r="0" t="0"/>
          <a:stretch/>
        </p:blipFill>
        <p:spPr>
          <a:xfrm>
            <a:off x="0" y="2449256"/>
            <a:ext cx="1635708" cy="2694245"/>
          </a:xfrm>
          <a:custGeom>
            <a:rect b="b" l="l" r="r" t="t"/>
            <a:pathLst>
              <a:path extrusionOk="0" h="3592327" w="2180944">
                <a:moveTo>
                  <a:pt x="0" y="0"/>
                </a:moveTo>
                <a:lnTo>
                  <a:pt x="2180944" y="0"/>
                </a:lnTo>
                <a:lnTo>
                  <a:pt x="2180944" y="3592327"/>
                </a:lnTo>
                <a:lnTo>
                  <a:pt x="0" y="359232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1" y="-14471"/>
            <a:ext cx="325337" cy="222900"/>
          </a:xfrm>
          <a:custGeom>
            <a:rect b="b" l="l" r="r" t="t"/>
            <a:pathLst>
              <a:path extrusionOk="0" h="297200" w="433783">
                <a:moveTo>
                  <a:pt x="0" y="0"/>
                </a:moveTo>
                <a:lnTo>
                  <a:pt x="433783" y="0"/>
                </a:lnTo>
                <a:lnTo>
                  <a:pt x="360917" y="125757"/>
                </a:lnTo>
                <a:cubicBezTo>
                  <a:pt x="327603" y="178442"/>
                  <a:pt x="292313" y="229330"/>
                  <a:pt x="254594" y="278002"/>
                </a:cubicBezTo>
                <a:cubicBezTo>
                  <a:pt x="236782" y="300958"/>
                  <a:pt x="234115" y="302577"/>
                  <a:pt x="214970" y="286861"/>
                </a:cubicBezTo>
                <a:cubicBezTo>
                  <a:pt x="180394" y="258477"/>
                  <a:pt x="144080" y="233735"/>
                  <a:pt x="106909" y="210744"/>
                </a:cubicBezTo>
                <a:lnTo>
                  <a:pt x="0" y="148778"/>
                </a:lnTo>
                <a:close/>
              </a:path>
            </a:pathLst>
          </a:custGeom>
          <a:solidFill>
            <a:srgbClr val="F7ED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 rotWithShape="1">
          <a:blip r:embed="rId7">
            <a:alphaModFix/>
          </a:blip>
          <a:srcRect b="35703" l="143" r="4015" t="0"/>
          <a:stretch/>
        </p:blipFill>
        <p:spPr>
          <a:xfrm>
            <a:off x="7350162" y="3592675"/>
            <a:ext cx="1793838" cy="1566302"/>
          </a:xfrm>
          <a:custGeom>
            <a:rect b="b" l="l" r="r" t="t"/>
            <a:pathLst>
              <a:path extrusionOk="0" h="2088402" w="2391784">
                <a:moveTo>
                  <a:pt x="0" y="0"/>
                </a:moveTo>
                <a:lnTo>
                  <a:pt x="2391784" y="0"/>
                </a:lnTo>
                <a:lnTo>
                  <a:pt x="2391784" y="2088402"/>
                </a:lnTo>
                <a:lnTo>
                  <a:pt x="0" y="2088402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5059982" y="153170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26"/>
          <p:cNvSpPr txBox="1"/>
          <p:nvPr>
            <p:ph idx="1" type="subTitle"/>
          </p:nvPr>
        </p:nvSpPr>
        <p:spPr>
          <a:xfrm>
            <a:off x="1520525" y="3734850"/>
            <a:ext cx="25635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2" type="subTitle"/>
          </p:nvPr>
        </p:nvSpPr>
        <p:spPr>
          <a:xfrm>
            <a:off x="5059975" y="3734850"/>
            <a:ext cx="25635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3" type="title"/>
          </p:nvPr>
        </p:nvSpPr>
        <p:spPr>
          <a:xfrm>
            <a:off x="1520525" y="153170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" name="Google Shape;146;p26"/>
          <p:cNvSpPr txBox="1"/>
          <p:nvPr>
            <p:ph idx="4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7" name="Google Shape;147;p2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48" name="Google Shape;148;p26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" name="Google Shape;149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50" name="Google Shape;150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3" name="Google Shape;153;p26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54" name="Google Shape;154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55" name="Google Shape;155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6" name="Google Shape;156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57" name="Google Shape;157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" name="Google Shape;159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60" name="Google Shape;160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42900" y="205978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42900" y="1200150"/>
            <a:ext cx="61722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342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2343150" y="4767263"/>
            <a:ext cx="217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4914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hyperlink" Target="https://susanqq.github.io/UTKFace/" TargetMode="External"/><Relationship Id="rId10" Type="http://schemas.openxmlformats.org/officeDocument/2006/relationships/hyperlink" Target="https://www.kaggle.com/msambare/fer2013" TargetMode="External"/><Relationship Id="rId13" Type="http://schemas.openxmlformats.org/officeDocument/2006/relationships/image" Target="../media/image30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9" Type="http://schemas.openxmlformats.org/officeDocument/2006/relationships/hyperlink" Target="https://huggingface.co/docs/transformers/en/model_doc/resnet" TargetMode="External"/><Relationship Id="rId14" Type="http://schemas.openxmlformats.org/officeDocument/2006/relationships/image" Target="../media/image42.png"/><Relationship Id="rId5" Type="http://schemas.openxmlformats.org/officeDocument/2006/relationships/hyperlink" Target="https://github.com/serengil/deepface" TargetMode="External"/><Relationship Id="rId6" Type="http://schemas.openxmlformats.org/officeDocument/2006/relationships/hyperlink" Target="https://huggingface.co/models?other=vgg16" TargetMode="External"/><Relationship Id="rId7" Type="http://schemas.openxmlformats.org/officeDocument/2006/relationships/hyperlink" Target="https://huggingface.co/docs/transformers/en/model_doc/resnet" TargetMode="External"/><Relationship Id="rId8" Type="http://schemas.openxmlformats.org/officeDocument/2006/relationships/hyperlink" Target="https://huggingface.co/docs/transformers/en/model_doc/resnet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47.png"/><Relationship Id="rId5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hyperlink" Target="https://ieeexplore.ieee.org/document/650093" TargetMode="External"/><Relationship Id="rId10" Type="http://schemas.openxmlformats.org/officeDocument/2006/relationships/hyperlink" Target="https://arxiv.org/abs/2103.10730" TargetMode="External"/><Relationship Id="rId13" Type="http://schemas.openxmlformats.org/officeDocument/2006/relationships/hyperlink" Target="https://arxiv.org/abs/1608.06993" TargetMode="External"/><Relationship Id="rId12" Type="http://schemas.openxmlformats.org/officeDocument/2006/relationships/hyperlink" Target="https://arxiv.org/abs/1512.03385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hyperlink" Target="https://dl.acm.org/doi/pdf/10.1145/3589335.3652504" TargetMode="External"/><Relationship Id="rId9" Type="http://schemas.openxmlformats.org/officeDocument/2006/relationships/hyperlink" Target="https://arxiv.org/abs/2010.11929" TargetMode="External"/><Relationship Id="rId5" Type="http://schemas.openxmlformats.org/officeDocument/2006/relationships/hyperlink" Target="https://dl.acm.org/doi/10.1145/3589334.3648146" TargetMode="External"/><Relationship Id="rId6" Type="http://schemas.openxmlformats.org/officeDocument/2006/relationships/hyperlink" Target="https://arxiv.org/abs/2407.21004" TargetMode="External"/><Relationship Id="rId7" Type="http://schemas.openxmlformats.org/officeDocument/2006/relationships/hyperlink" Target="https://github.com/gokulkarthik/hateclipper" TargetMode="External"/><Relationship Id="rId8" Type="http://schemas.openxmlformats.org/officeDocument/2006/relationships/hyperlink" Target="https://arxiv.org/abs/1911.02116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en.wikipedia.org/wiki/Meme" TargetMode="External"/><Relationship Id="rId9" Type="http://schemas.openxmlformats.org/officeDocument/2006/relationships/hyperlink" Target="https://en.wikipedia.org/wiki/Large_language_model" TargetMode="External"/><Relationship Id="rId5" Type="http://schemas.openxmlformats.org/officeDocument/2006/relationships/hyperlink" Target="https://github.com/gokulkarthik/hateclipper" TargetMode="External"/><Relationship Id="rId6" Type="http://schemas.openxmlformats.org/officeDocument/2006/relationships/hyperlink" Target="https://huggingface.co/docs/transformers/en/model_doc/visual_bert" TargetMode="External"/><Relationship Id="rId7" Type="http://schemas.openxmlformats.org/officeDocument/2006/relationships/hyperlink" Target="https://huggingface.co/docs/transformers/en/model_doc/visual_bert" TargetMode="External"/><Relationship Id="rId8" Type="http://schemas.openxmlformats.org/officeDocument/2006/relationships/hyperlink" Target="https://huggingface.co/docs/transformers/en/model_doc/visual_bert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7"/>
          <p:cNvGrpSpPr/>
          <p:nvPr/>
        </p:nvGrpSpPr>
        <p:grpSpPr>
          <a:xfrm>
            <a:off x="0" y="0"/>
            <a:ext cx="9144001" cy="5143500"/>
            <a:chOff x="0" y="0"/>
            <a:chExt cx="12192001" cy="6858000"/>
          </a:xfrm>
        </p:grpSpPr>
        <p:pic>
          <p:nvPicPr>
            <p:cNvPr id="166" name="Google Shape;166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7"/>
          <p:cNvSpPr txBox="1"/>
          <p:nvPr/>
        </p:nvSpPr>
        <p:spPr>
          <a:xfrm>
            <a:off x="1506250" y="1044375"/>
            <a:ext cx="5934600" cy="558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9525" lIns="23825" spcFirstLastPara="1" rIns="23825" wrap="square" tIns="9525">
            <a:spAutoFit/>
          </a:bodyPr>
          <a:lstStyle/>
          <a:p>
            <a:pPr indent="0" lvl="0" marL="0" marR="0" rtl="0" algn="ctr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3500" u="none" cap="none" strike="noStrike">
                <a:solidFill>
                  <a:srgbClr val="212121"/>
                </a:solidFill>
              </a:rPr>
              <a:t>Hateful Meme Detection </a:t>
            </a:r>
            <a:endParaRPr b="1" i="0" sz="3500" u="none" cap="none" strike="noStrik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7"/>
          <p:cNvSpPr txBox="1"/>
          <p:nvPr>
            <p:ph idx="12" type="sldNum"/>
          </p:nvPr>
        </p:nvSpPr>
        <p:spPr>
          <a:xfrm>
            <a:off x="7353863" y="4717931"/>
            <a:ext cx="16002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25" y="663325"/>
            <a:ext cx="1017775" cy="10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1805850" y="1918213"/>
            <a:ext cx="553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 Supervision of </a:t>
            </a: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 Vrijendra Singh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6239875" y="3353625"/>
            <a:ext cx="2645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by :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Disha Soni (IIT2022260)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Ankit Kumar (IIT2022256)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 Krishan (IIB2022035)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Shreya Sinha (IIB2022034)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Avantika Soni (IIB2022045)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36"/>
          <p:cNvGrpSpPr/>
          <p:nvPr/>
        </p:nvGrpSpPr>
        <p:grpSpPr>
          <a:xfrm>
            <a:off x="0" y="0"/>
            <a:ext cx="9144001" cy="5143500"/>
            <a:chOff x="0" y="0"/>
            <a:chExt cx="12192001" cy="6858000"/>
          </a:xfrm>
        </p:grpSpPr>
        <p:pic>
          <p:nvPicPr>
            <p:cNvPr id="366" name="Google Shape;366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" name="Google Shape;374;p36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6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6"/>
          <p:cNvSpPr txBox="1"/>
          <p:nvPr>
            <p:ph idx="12" type="sldNum"/>
          </p:nvPr>
        </p:nvSpPr>
        <p:spPr>
          <a:xfrm>
            <a:off x="7353863" y="4717931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36"/>
          <p:cNvSpPr txBox="1"/>
          <p:nvPr/>
        </p:nvSpPr>
        <p:spPr>
          <a:xfrm>
            <a:off x="10735600" y="2963975"/>
            <a:ext cx="6764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6"/>
          <p:cNvSpPr txBox="1"/>
          <p:nvPr/>
        </p:nvSpPr>
        <p:spPr>
          <a:xfrm>
            <a:off x="720750" y="93900"/>
            <a:ext cx="7816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Dataset Overview: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79" name="Google Shape;379;p36"/>
          <p:cNvSpPr txBox="1"/>
          <p:nvPr/>
        </p:nvSpPr>
        <p:spPr>
          <a:xfrm>
            <a:off x="486175" y="463675"/>
            <a:ext cx="74613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Merged Multiple Datasets</a:t>
            </a:r>
            <a:r>
              <a:rPr lang="en" sz="1100">
                <a:solidFill>
                  <a:schemeClr val="dk1"/>
                </a:solidFill>
              </a:rPr>
              <a:t> to create a comprehensive multimodal dataset.</a:t>
            </a:r>
            <a:endParaRPr sz="11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Datasets Used: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MET-Meme Dataset: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10,045 text-image pairs.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Includes 6,045 Chinese and 4,000 English images.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Manually annotated.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CM-Offensive Meme Dataset: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4,372 memes.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Contains Hindi-English offensive content.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Facebook Hateful Meme Dataset: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10,000 examples.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Designed specifically for hateful content detection.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Content Diversity: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Each example includes a meme image + associated text.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Covers a wide variety of offensive content targeting race, gender, ethnicity, and other personal traits.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Final Merged Dataset: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Total of </a:t>
            </a:r>
            <a:r>
              <a:rPr b="1" lang="en" sz="1100">
                <a:solidFill>
                  <a:schemeClr val="dk1"/>
                </a:solidFill>
              </a:rPr>
              <a:t>26,432 images</a:t>
            </a:r>
            <a:r>
              <a:rPr lang="en" sz="1100">
                <a:solidFill>
                  <a:schemeClr val="dk1"/>
                </a:solidFill>
              </a:rPr>
              <a:t> after concatenation and feature integration.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Facial Feature Extraction: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Extracted from </a:t>
            </a:r>
            <a:r>
              <a:rPr b="1" lang="en" sz="1100">
                <a:solidFill>
                  <a:schemeClr val="dk1"/>
                </a:solidFill>
              </a:rPr>
              <a:t>8,724 images</a:t>
            </a:r>
            <a:r>
              <a:rPr lang="en" sz="1100">
                <a:solidFill>
                  <a:schemeClr val="dk1"/>
                </a:solidFill>
              </a:rPr>
              <a:t> for enhanced multimodal analysis.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37"/>
          <p:cNvGrpSpPr/>
          <p:nvPr/>
        </p:nvGrpSpPr>
        <p:grpSpPr>
          <a:xfrm>
            <a:off x="0" y="0"/>
            <a:ext cx="9144001" cy="5143500"/>
            <a:chOff x="0" y="0"/>
            <a:chExt cx="12192001" cy="6858000"/>
          </a:xfrm>
        </p:grpSpPr>
        <p:pic>
          <p:nvPicPr>
            <p:cNvPr id="385" name="Google Shape;385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3" name="Google Shape;393;p37"/>
          <p:cNvSpPr txBox="1"/>
          <p:nvPr/>
        </p:nvSpPr>
        <p:spPr>
          <a:xfrm>
            <a:off x="1104900" y="1852613"/>
            <a:ext cx="1174800" cy="708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" sz="5400" u="none" cap="none" strike="noStrike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en" sz="5400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7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7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7"/>
          <p:cNvSpPr txBox="1"/>
          <p:nvPr/>
        </p:nvSpPr>
        <p:spPr>
          <a:xfrm>
            <a:off x="1104900" y="2643200"/>
            <a:ext cx="3529800" cy="296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Proposed Methodology</a:t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7" name="Google Shape;397;p37"/>
          <p:cNvSpPr txBox="1"/>
          <p:nvPr>
            <p:ph idx="12" type="sldNum"/>
          </p:nvPr>
        </p:nvSpPr>
        <p:spPr>
          <a:xfrm>
            <a:off x="7353863" y="4717931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8600" y="763475"/>
            <a:ext cx="3405148" cy="346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38"/>
          <p:cNvGrpSpPr/>
          <p:nvPr/>
        </p:nvGrpSpPr>
        <p:grpSpPr>
          <a:xfrm>
            <a:off x="-37775" y="0"/>
            <a:ext cx="9144001" cy="5143500"/>
            <a:chOff x="0" y="0"/>
            <a:chExt cx="12192001" cy="6858000"/>
          </a:xfrm>
        </p:grpSpPr>
        <p:pic>
          <p:nvPicPr>
            <p:cNvPr id="404" name="Google Shape;404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2" name="Google Shape;412;p38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8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45675" y="148725"/>
            <a:ext cx="8908500" cy="134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8"/>
          <p:cNvSpPr txBox="1"/>
          <p:nvPr/>
        </p:nvSpPr>
        <p:spPr>
          <a:xfrm>
            <a:off x="497425" y="3423700"/>
            <a:ext cx="80736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8"/>
          <p:cNvSpPr txBox="1"/>
          <p:nvPr/>
        </p:nvSpPr>
        <p:spPr>
          <a:xfrm>
            <a:off x="380275" y="857250"/>
            <a:ext cx="830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      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17" name="Google Shape;417;p38"/>
          <p:cNvSpPr txBox="1"/>
          <p:nvPr/>
        </p:nvSpPr>
        <p:spPr>
          <a:xfrm>
            <a:off x="284175" y="3610025"/>
            <a:ext cx="308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8"/>
          <p:cNvSpPr txBox="1"/>
          <p:nvPr/>
        </p:nvSpPr>
        <p:spPr>
          <a:xfrm>
            <a:off x="4382550" y="3910425"/>
            <a:ext cx="478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8"/>
          <p:cNvSpPr txBox="1"/>
          <p:nvPr/>
        </p:nvSpPr>
        <p:spPr>
          <a:xfrm>
            <a:off x="63600" y="148725"/>
            <a:ext cx="901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Pipeline - 01 : Multi-Modal Feature Extraction and Analysis</a:t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0" name="Google Shape;420;p38"/>
          <p:cNvSpPr txBox="1"/>
          <p:nvPr/>
        </p:nvSpPr>
        <p:spPr>
          <a:xfrm>
            <a:off x="497425" y="970200"/>
            <a:ext cx="830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21" name="Google Shape;421;p38"/>
          <p:cNvSpPr txBox="1"/>
          <p:nvPr/>
        </p:nvSpPr>
        <p:spPr>
          <a:xfrm>
            <a:off x="497425" y="1324200"/>
            <a:ext cx="779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pic>
        <p:nvPicPr>
          <p:cNvPr id="422" name="Google Shape;4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6200" y="595125"/>
            <a:ext cx="5585664" cy="4539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39"/>
          <p:cNvGrpSpPr/>
          <p:nvPr/>
        </p:nvGrpSpPr>
        <p:grpSpPr>
          <a:xfrm>
            <a:off x="-37775" y="0"/>
            <a:ext cx="9144001" cy="5143500"/>
            <a:chOff x="0" y="0"/>
            <a:chExt cx="12192001" cy="6858000"/>
          </a:xfrm>
        </p:grpSpPr>
        <p:pic>
          <p:nvPicPr>
            <p:cNvPr id="428" name="Google Shape;428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p39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9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9"/>
          <p:cNvSpPr txBox="1"/>
          <p:nvPr/>
        </p:nvSpPr>
        <p:spPr>
          <a:xfrm>
            <a:off x="45675" y="148725"/>
            <a:ext cx="8908500" cy="134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9"/>
          <p:cNvSpPr txBox="1"/>
          <p:nvPr/>
        </p:nvSpPr>
        <p:spPr>
          <a:xfrm>
            <a:off x="497425" y="3423700"/>
            <a:ext cx="80736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9"/>
          <p:cNvSpPr txBox="1"/>
          <p:nvPr/>
        </p:nvSpPr>
        <p:spPr>
          <a:xfrm>
            <a:off x="380275" y="857250"/>
            <a:ext cx="830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      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41" name="Google Shape;441;p39"/>
          <p:cNvSpPr txBox="1"/>
          <p:nvPr/>
        </p:nvSpPr>
        <p:spPr>
          <a:xfrm>
            <a:off x="284175" y="3610025"/>
            <a:ext cx="308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9"/>
          <p:cNvSpPr txBox="1"/>
          <p:nvPr/>
        </p:nvSpPr>
        <p:spPr>
          <a:xfrm>
            <a:off x="4382550" y="3910425"/>
            <a:ext cx="478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9"/>
          <p:cNvSpPr txBox="1"/>
          <p:nvPr/>
        </p:nvSpPr>
        <p:spPr>
          <a:xfrm>
            <a:off x="63600" y="148725"/>
            <a:ext cx="901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Text Processing and Normalization</a:t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44" name="Google Shape;444;p39"/>
          <p:cNvSpPr txBox="1"/>
          <p:nvPr/>
        </p:nvSpPr>
        <p:spPr>
          <a:xfrm>
            <a:off x="497425" y="970200"/>
            <a:ext cx="83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45" name="Google Shape;445;p39"/>
          <p:cNvSpPr txBox="1"/>
          <p:nvPr/>
        </p:nvSpPr>
        <p:spPr>
          <a:xfrm>
            <a:off x="497425" y="1324200"/>
            <a:ext cx="77991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>
                <a:solidFill>
                  <a:schemeClr val="dk1"/>
                </a:solidFill>
              </a:rPr>
              <a:t>Text Extraction :</a:t>
            </a:r>
            <a:r>
              <a:rPr lang="en">
                <a:solidFill>
                  <a:schemeClr val="dk1"/>
                </a:solidFill>
              </a:rPr>
              <a:t> We extract text embedded within memes using optical character recognition techniques. This process captures all textual elements regardless of font, style, or placement within the image.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>
                <a:solidFill>
                  <a:schemeClr val="dk1"/>
                </a:solidFill>
              </a:rPr>
              <a:t>Language Normalization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All extracted text is converted to standard English to ensure consistent processing. This step handles slang, code-switching, and non-English content, creating uniformity for downstream analysis.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>
                <a:solidFill>
                  <a:schemeClr val="dk1"/>
                </a:solidFill>
              </a:rPr>
              <a:t>Text Preprocessing : </a:t>
            </a:r>
            <a:r>
              <a:rPr lang="en">
                <a:solidFill>
                  <a:schemeClr val="dk1"/>
                </a:solidFill>
              </a:rPr>
              <a:t>We implement standard NLP preprocessing including removal of stopwords, normalization of links, handling of special characters (”XD”), and processing of code-mixed and code-switched content for improved analysis.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40"/>
          <p:cNvGrpSpPr/>
          <p:nvPr/>
        </p:nvGrpSpPr>
        <p:grpSpPr>
          <a:xfrm>
            <a:off x="-37775" y="0"/>
            <a:ext cx="9144001" cy="5143500"/>
            <a:chOff x="0" y="0"/>
            <a:chExt cx="12192001" cy="6858000"/>
          </a:xfrm>
        </p:grpSpPr>
        <p:pic>
          <p:nvPicPr>
            <p:cNvPr id="451" name="Google Shape;451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9" name="Google Shape;459;p40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40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40"/>
          <p:cNvSpPr txBox="1"/>
          <p:nvPr/>
        </p:nvSpPr>
        <p:spPr>
          <a:xfrm>
            <a:off x="45675" y="148725"/>
            <a:ext cx="8908500" cy="134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40"/>
          <p:cNvSpPr txBox="1"/>
          <p:nvPr/>
        </p:nvSpPr>
        <p:spPr>
          <a:xfrm>
            <a:off x="497425" y="3423700"/>
            <a:ext cx="80736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0"/>
          <p:cNvSpPr txBox="1"/>
          <p:nvPr/>
        </p:nvSpPr>
        <p:spPr>
          <a:xfrm>
            <a:off x="380275" y="857250"/>
            <a:ext cx="830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      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64" name="Google Shape;464;p40"/>
          <p:cNvSpPr txBox="1"/>
          <p:nvPr/>
        </p:nvSpPr>
        <p:spPr>
          <a:xfrm>
            <a:off x="284175" y="3610025"/>
            <a:ext cx="308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4382550" y="3910425"/>
            <a:ext cx="478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63600" y="148725"/>
            <a:ext cx="901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Image Feature Extraction</a:t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497425" y="970200"/>
            <a:ext cx="830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591100" y="857250"/>
            <a:ext cx="43170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>
                <a:solidFill>
                  <a:schemeClr val="dk1"/>
                </a:solidFill>
              </a:rPr>
              <a:t>Image Preprocessing :</a:t>
            </a:r>
            <a:r>
              <a:rPr lang="en">
                <a:solidFill>
                  <a:schemeClr val="dk1"/>
                </a:solidFill>
              </a:rPr>
              <a:t> Images undergo rescaling, Gaussian blurring, and deskewing for standardization before feature extraction, ensuring consistent input quality for all models.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>
                <a:solidFill>
                  <a:schemeClr val="dk1"/>
                </a:solidFill>
              </a:rPr>
              <a:t>Facial Analysis :</a:t>
            </a:r>
            <a:r>
              <a:rPr lang="en">
                <a:solidFill>
                  <a:schemeClr val="dk1"/>
                </a:solidFill>
              </a:rPr>
              <a:t> We use </a:t>
            </a:r>
            <a:r>
              <a:rPr b="1" lang="en">
                <a:solidFill>
                  <a:schemeClr val="dk1"/>
                </a:solidFill>
              </a:rPr>
              <a:t>DeepFace </a:t>
            </a:r>
            <a:r>
              <a:rPr lang="en">
                <a:solidFill>
                  <a:schemeClr val="dk1"/>
                </a:solidFill>
              </a:rPr>
              <a:t>to extract facial attributes like age, gender, ethnicity, and emotion, aiding hate speech detection. It adds valuable demographic and emotional context to detected faces.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>
                <a:solidFill>
                  <a:schemeClr val="dk1"/>
                </a:solidFill>
              </a:rPr>
              <a:t>Visual Question Answering (VQA) : </a:t>
            </a: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BLIP </a:t>
            </a:r>
            <a:r>
              <a:rPr lang="en">
                <a:solidFill>
                  <a:schemeClr val="dk1"/>
                </a:solidFill>
              </a:rPr>
              <a:t>model is employed for visual question-answering to extract contextual cues from images, helping identify subtle indicators of harmful content.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69" name="Google Shape;46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850" y="806138"/>
            <a:ext cx="4061550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41"/>
          <p:cNvGrpSpPr/>
          <p:nvPr/>
        </p:nvGrpSpPr>
        <p:grpSpPr>
          <a:xfrm>
            <a:off x="0" y="0"/>
            <a:ext cx="9144001" cy="5143500"/>
            <a:chOff x="0" y="0"/>
            <a:chExt cx="12192001" cy="6858000"/>
          </a:xfrm>
        </p:grpSpPr>
        <p:pic>
          <p:nvPicPr>
            <p:cNvPr id="475" name="Google Shape;475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3" name="Google Shape;483;p41"/>
          <p:cNvSpPr txBox="1"/>
          <p:nvPr/>
        </p:nvSpPr>
        <p:spPr>
          <a:xfrm>
            <a:off x="325969" y="389006"/>
            <a:ext cx="3679800" cy="820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Tag Extraction --</a:t>
            </a:r>
            <a:endParaRPr b="1" i="0" sz="2100" u="none" cap="none" strike="noStrike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Face Type Detection &amp; Emotion detection Model</a:t>
            </a:r>
            <a:endParaRPr b="1" i="0" sz="2100" u="none" cap="none" strike="noStrike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84" name="Google Shape;484;p41"/>
          <p:cNvPicPr preferRelativeResize="0"/>
          <p:nvPr/>
        </p:nvPicPr>
        <p:blipFill rotWithShape="1">
          <a:blip r:embed="rId4">
            <a:alphaModFix/>
          </a:blip>
          <a:srcRect b="0" l="7897" r="7906" t="0"/>
          <a:stretch/>
        </p:blipFill>
        <p:spPr>
          <a:xfrm>
            <a:off x="4330100" y="263600"/>
            <a:ext cx="1276425" cy="12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5" name="Google Shape;485;p41"/>
          <p:cNvSpPr txBox="1"/>
          <p:nvPr/>
        </p:nvSpPr>
        <p:spPr>
          <a:xfrm>
            <a:off x="610913" y="1637175"/>
            <a:ext cx="3742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model aims to tackle the task of predicting the 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classifying the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gender, race and emotion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facial images.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Pretrained model: </a:t>
            </a:r>
            <a:r>
              <a:rPr b="1" lang="en"/>
              <a:t>DeepFace</a:t>
            </a:r>
            <a:r>
              <a:rPr b="1" baseline="30000" lang="en" u="sng">
                <a:solidFill>
                  <a:schemeClr val="hlink"/>
                </a:solidFill>
                <a:hlinkClick r:id="rId5"/>
              </a:rPr>
              <a:t>[14]</a:t>
            </a:r>
            <a:endParaRPr b="1" baseline="30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Backbone: 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" sz="1200"/>
              <a:t>GG-16</a:t>
            </a:r>
            <a:r>
              <a:rPr baseline="30000" lang="en" sz="1200" u="sng">
                <a:solidFill>
                  <a:schemeClr val="hlink"/>
                </a:solidFill>
                <a:hlinkClick r:id="rId6"/>
              </a:rPr>
              <a:t>[15]</a:t>
            </a:r>
            <a:r>
              <a:rPr baseline="30000" lang="en" sz="1200"/>
              <a:t> </a:t>
            </a:r>
            <a:r>
              <a:rPr lang="en" sz="1200"/>
              <a:t>and 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Resnet50</a:t>
            </a:r>
            <a:r>
              <a:rPr b="0" baseline="3000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[1</a:t>
            </a:r>
            <a:r>
              <a:rPr baseline="30000" lang="en" sz="1200" u="sng">
                <a:solidFill>
                  <a:schemeClr val="hlink"/>
                </a:solidFill>
                <a:hlinkClick r:id="rId8"/>
              </a:rPr>
              <a:t>6</a:t>
            </a:r>
            <a:r>
              <a:rPr b="0" baseline="3000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]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Pretrained dataset: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Fer2013 dataset     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https://www.kaggle.com/msambare/fer2013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UTK face dataset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https://susanqq.github.io/UTKFace/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1"/>
          <p:cNvSpPr txBox="1"/>
          <p:nvPr>
            <p:ph idx="12" type="sldNum"/>
          </p:nvPr>
        </p:nvSpPr>
        <p:spPr>
          <a:xfrm>
            <a:off x="7353863" y="4717931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7" name="Google Shape;487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46575" y="265675"/>
            <a:ext cx="134005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8" name="Google Shape;488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06525" y="265688"/>
            <a:ext cx="134005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9" name="Google Shape;489;p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59225" y="1637175"/>
            <a:ext cx="3477500" cy="3279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41"/>
          <p:cNvCxnSpPr>
            <a:endCxn id="491" idx="0"/>
          </p:cNvCxnSpPr>
          <p:nvPr/>
        </p:nvCxnSpPr>
        <p:spPr>
          <a:xfrm flipH="1">
            <a:off x="4406725" y="2549000"/>
            <a:ext cx="1434900" cy="10440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41"/>
          <p:cNvCxnSpPr>
            <a:endCxn id="491" idx="3"/>
          </p:cNvCxnSpPr>
          <p:nvPr/>
        </p:nvCxnSpPr>
        <p:spPr>
          <a:xfrm flipH="1">
            <a:off x="4993975" y="3592850"/>
            <a:ext cx="2450400" cy="2937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41"/>
          <p:cNvSpPr/>
          <p:nvPr/>
        </p:nvSpPr>
        <p:spPr>
          <a:xfrm>
            <a:off x="5830750" y="2559800"/>
            <a:ext cx="1663800" cy="10332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41"/>
          <p:cNvSpPr txBox="1"/>
          <p:nvPr/>
        </p:nvSpPr>
        <p:spPr>
          <a:xfrm>
            <a:off x="3819475" y="3593000"/>
            <a:ext cx="1174500" cy="5871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9900"/>
                </a:solidFill>
              </a:rPr>
              <a:t>Happy</a:t>
            </a:r>
            <a:endParaRPr b="1" sz="1500"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9900"/>
                </a:solidFill>
              </a:rPr>
              <a:t>Black</a:t>
            </a:r>
            <a:endParaRPr b="1" sz="150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42"/>
          <p:cNvGrpSpPr/>
          <p:nvPr/>
        </p:nvGrpSpPr>
        <p:grpSpPr>
          <a:xfrm>
            <a:off x="0" y="0"/>
            <a:ext cx="9144001" cy="5143500"/>
            <a:chOff x="0" y="0"/>
            <a:chExt cx="12192001" cy="6858000"/>
          </a:xfrm>
        </p:grpSpPr>
        <p:pic>
          <p:nvPicPr>
            <p:cNvPr id="499" name="Google Shape;499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7" name="Google Shape;507;p42"/>
          <p:cNvSpPr txBox="1"/>
          <p:nvPr/>
        </p:nvSpPr>
        <p:spPr>
          <a:xfrm>
            <a:off x="237600" y="1944900"/>
            <a:ext cx="8668800" cy="3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/>
              <a:t>A deep learning facial recognition framework developed by Facebook AI Research (FAIR) that utilizes a convolutional neural network (CNN) to </a:t>
            </a:r>
            <a:r>
              <a:rPr lang="en" sz="1300">
                <a:solidFill>
                  <a:schemeClr val="dk1"/>
                </a:solidFill>
              </a:rPr>
              <a:t>recognize and verify faces in images.</a:t>
            </a:r>
            <a:endParaRPr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Input Processing: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Input images are pre-processed, including face detection and alignment, to ensure consistent facial orientation and scale.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Feature Extraction: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Uses a CNN architecture (e.g., VGG-Face) to extract facial features from aligned images, transforming them into high-dimensional feature vectors.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Embedding Generation: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Each face image is represented as a fixed-size vector in an embedding space, where similar faces are mapped closer together.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Face Recognition: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Compares the embedding vectors using distance metrics (e.g., Euclidean distance) to determine the similarity between faces, enabling recognition and verification.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Emotion Detection: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Can also predict emotions by using additional classifiers trained on emotion datasets, analyzing facial expressions.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2"/>
          <p:cNvSpPr txBox="1"/>
          <p:nvPr/>
        </p:nvSpPr>
        <p:spPr>
          <a:xfrm>
            <a:off x="387944" y="6"/>
            <a:ext cx="519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225870"/>
                </a:solidFill>
              </a:rPr>
              <a:t>DeepFace Overview and Working</a:t>
            </a:r>
            <a:endParaRPr b="1" i="0" sz="1100" u="none" cap="none" strike="noStrike">
              <a:solidFill>
                <a:srgbClr val="000000"/>
              </a:solidFill>
            </a:endParaRPr>
          </a:p>
        </p:txBody>
      </p:sp>
      <p:sp>
        <p:nvSpPr>
          <p:cNvPr id="509" name="Google Shape;509;p42"/>
          <p:cNvSpPr txBox="1"/>
          <p:nvPr>
            <p:ph idx="12" type="sldNum"/>
          </p:nvPr>
        </p:nvSpPr>
        <p:spPr>
          <a:xfrm>
            <a:off x="7353863" y="4717931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0" name="Google Shape;510;p42"/>
          <p:cNvPicPr preferRelativeResize="0"/>
          <p:nvPr/>
        </p:nvPicPr>
        <p:blipFill rotWithShape="1">
          <a:blip r:embed="rId4">
            <a:alphaModFix/>
          </a:blip>
          <a:srcRect b="58689" l="0" r="0" t="0"/>
          <a:stretch/>
        </p:blipFill>
        <p:spPr>
          <a:xfrm>
            <a:off x="502425" y="456200"/>
            <a:ext cx="7666299" cy="148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43"/>
          <p:cNvGrpSpPr/>
          <p:nvPr/>
        </p:nvGrpSpPr>
        <p:grpSpPr>
          <a:xfrm>
            <a:off x="-37775" y="0"/>
            <a:ext cx="9144001" cy="5143500"/>
            <a:chOff x="0" y="0"/>
            <a:chExt cx="12192001" cy="6858000"/>
          </a:xfrm>
        </p:grpSpPr>
        <p:pic>
          <p:nvPicPr>
            <p:cNvPr id="516" name="Google Shape;516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4" name="Google Shape;524;p43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3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43"/>
          <p:cNvSpPr txBox="1"/>
          <p:nvPr/>
        </p:nvSpPr>
        <p:spPr>
          <a:xfrm>
            <a:off x="45675" y="148725"/>
            <a:ext cx="8908500" cy="134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43"/>
          <p:cNvSpPr txBox="1"/>
          <p:nvPr/>
        </p:nvSpPr>
        <p:spPr>
          <a:xfrm>
            <a:off x="497425" y="3423700"/>
            <a:ext cx="80736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43"/>
          <p:cNvSpPr txBox="1"/>
          <p:nvPr/>
        </p:nvSpPr>
        <p:spPr>
          <a:xfrm>
            <a:off x="380275" y="857250"/>
            <a:ext cx="830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      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29" name="Google Shape;529;p43"/>
          <p:cNvSpPr txBox="1"/>
          <p:nvPr/>
        </p:nvSpPr>
        <p:spPr>
          <a:xfrm>
            <a:off x="284175" y="3610025"/>
            <a:ext cx="308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3"/>
          <p:cNvSpPr txBox="1"/>
          <p:nvPr/>
        </p:nvSpPr>
        <p:spPr>
          <a:xfrm>
            <a:off x="4382550" y="3910425"/>
            <a:ext cx="478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43"/>
          <p:cNvSpPr txBox="1"/>
          <p:nvPr/>
        </p:nvSpPr>
        <p:spPr>
          <a:xfrm>
            <a:off x="63600" y="148725"/>
            <a:ext cx="90168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Illustration of (a) Gender Distribution (b) Ethnicity Distribution (c)</a:t>
            </a:r>
            <a:endParaRPr b="1" sz="16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Emotion Distribution (d) Age Group Distribution across the dataset.</a:t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2" name="Google Shape;532;p43"/>
          <p:cNvSpPr txBox="1"/>
          <p:nvPr/>
        </p:nvSpPr>
        <p:spPr>
          <a:xfrm>
            <a:off x="497425" y="970200"/>
            <a:ext cx="830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33" name="Google Shape;533;p43"/>
          <p:cNvSpPr txBox="1"/>
          <p:nvPr/>
        </p:nvSpPr>
        <p:spPr>
          <a:xfrm>
            <a:off x="497425" y="1324200"/>
            <a:ext cx="779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34" name="Google Shape;534;p43"/>
          <p:cNvSpPr txBox="1"/>
          <p:nvPr/>
        </p:nvSpPr>
        <p:spPr>
          <a:xfrm>
            <a:off x="497425" y="1324200"/>
            <a:ext cx="7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35" name="Google Shape;53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125" y="665125"/>
            <a:ext cx="7530502" cy="4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44"/>
          <p:cNvGrpSpPr/>
          <p:nvPr/>
        </p:nvGrpSpPr>
        <p:grpSpPr>
          <a:xfrm>
            <a:off x="-37775" y="0"/>
            <a:ext cx="9144001" cy="5143500"/>
            <a:chOff x="0" y="0"/>
            <a:chExt cx="12192001" cy="6858000"/>
          </a:xfrm>
        </p:grpSpPr>
        <p:pic>
          <p:nvPicPr>
            <p:cNvPr id="541" name="Google Shape;541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9" name="Google Shape;549;p44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44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44"/>
          <p:cNvSpPr txBox="1"/>
          <p:nvPr/>
        </p:nvSpPr>
        <p:spPr>
          <a:xfrm>
            <a:off x="45675" y="148725"/>
            <a:ext cx="8908500" cy="134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4"/>
          <p:cNvSpPr txBox="1"/>
          <p:nvPr/>
        </p:nvSpPr>
        <p:spPr>
          <a:xfrm>
            <a:off x="497425" y="3423700"/>
            <a:ext cx="80736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4"/>
          <p:cNvSpPr txBox="1"/>
          <p:nvPr/>
        </p:nvSpPr>
        <p:spPr>
          <a:xfrm>
            <a:off x="380275" y="857250"/>
            <a:ext cx="830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      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54" name="Google Shape;554;p44"/>
          <p:cNvSpPr txBox="1"/>
          <p:nvPr/>
        </p:nvSpPr>
        <p:spPr>
          <a:xfrm>
            <a:off x="284175" y="3610025"/>
            <a:ext cx="308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44"/>
          <p:cNvSpPr txBox="1"/>
          <p:nvPr/>
        </p:nvSpPr>
        <p:spPr>
          <a:xfrm>
            <a:off x="4382550" y="3910425"/>
            <a:ext cx="478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44"/>
          <p:cNvSpPr txBox="1"/>
          <p:nvPr/>
        </p:nvSpPr>
        <p:spPr>
          <a:xfrm>
            <a:off x="25825" y="346988"/>
            <a:ext cx="901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Multi-modal Integration</a:t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7" name="Google Shape;557;p44"/>
          <p:cNvSpPr txBox="1"/>
          <p:nvPr/>
        </p:nvSpPr>
        <p:spPr>
          <a:xfrm>
            <a:off x="497425" y="970200"/>
            <a:ext cx="830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58" name="Google Shape;558;p44"/>
          <p:cNvSpPr txBox="1"/>
          <p:nvPr/>
        </p:nvSpPr>
        <p:spPr>
          <a:xfrm>
            <a:off x="497425" y="1324200"/>
            <a:ext cx="779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59" name="Google Shape;559;p44"/>
          <p:cNvSpPr txBox="1"/>
          <p:nvPr/>
        </p:nvSpPr>
        <p:spPr>
          <a:xfrm>
            <a:off x="497425" y="1324200"/>
            <a:ext cx="77991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>
                <a:solidFill>
                  <a:schemeClr val="dk1"/>
                </a:solidFill>
              </a:rPr>
              <a:t>Feature Fusion :</a:t>
            </a:r>
            <a:r>
              <a:rPr lang="en">
                <a:solidFill>
                  <a:schemeClr val="dk1"/>
                </a:solidFill>
              </a:rPr>
              <a:t> We combine word embeddings (</a:t>
            </a:r>
            <a:r>
              <a:rPr b="1" lang="en">
                <a:solidFill>
                  <a:schemeClr val="dk1"/>
                </a:solidFill>
              </a:rPr>
              <a:t>using FastText, Word2Vec, and GloVe</a:t>
            </a:r>
            <a:r>
              <a:rPr lang="en">
                <a:solidFill>
                  <a:schemeClr val="dk1"/>
                </a:solidFill>
              </a:rPr>
              <a:t>) with visual features from object detection, facial analysis, and visual question answering.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>
                <a:solidFill>
                  <a:schemeClr val="dk1"/>
                </a:solidFill>
              </a:rPr>
              <a:t>VQA and Facial Feature Integration :</a:t>
            </a:r>
            <a:r>
              <a:rPr lang="en">
                <a:solidFill>
                  <a:schemeClr val="dk1"/>
                </a:solidFill>
              </a:rPr>
              <a:t> Results from the </a:t>
            </a:r>
            <a:r>
              <a:rPr b="1" lang="en">
                <a:solidFill>
                  <a:schemeClr val="dk1"/>
                </a:solidFill>
              </a:rPr>
              <a:t>BLIP </a:t>
            </a:r>
            <a:r>
              <a:rPr lang="en">
                <a:solidFill>
                  <a:schemeClr val="dk1"/>
                </a:solidFill>
              </a:rPr>
              <a:t>visual question answering model are merged with facial attribute data to create a rich representation of visual content, particularly focusing on potentially harmful representations of demographics.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>
                <a:solidFill>
                  <a:schemeClr val="dk1"/>
                </a:solidFill>
              </a:rPr>
              <a:t>Consolidated Feature Set :</a:t>
            </a:r>
            <a:r>
              <a:rPr lang="en">
                <a:solidFill>
                  <a:schemeClr val="dk1"/>
                </a:solidFill>
              </a:rPr>
              <a:t> The final feature embeddings incorporate textual, visual, demographic, emotional, and contextual information to provide a comprehensive basis for classification.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45"/>
          <p:cNvGrpSpPr/>
          <p:nvPr/>
        </p:nvGrpSpPr>
        <p:grpSpPr>
          <a:xfrm>
            <a:off x="-37775" y="0"/>
            <a:ext cx="9144001" cy="5143500"/>
            <a:chOff x="0" y="0"/>
            <a:chExt cx="12192001" cy="6858000"/>
          </a:xfrm>
        </p:grpSpPr>
        <p:pic>
          <p:nvPicPr>
            <p:cNvPr id="565" name="Google Shape;565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3" name="Google Shape;573;p45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45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5"/>
          <p:cNvSpPr txBox="1"/>
          <p:nvPr/>
        </p:nvSpPr>
        <p:spPr>
          <a:xfrm>
            <a:off x="45675" y="148725"/>
            <a:ext cx="8908500" cy="134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45"/>
          <p:cNvSpPr txBox="1"/>
          <p:nvPr/>
        </p:nvSpPr>
        <p:spPr>
          <a:xfrm>
            <a:off x="497425" y="3423700"/>
            <a:ext cx="80736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45"/>
          <p:cNvSpPr txBox="1"/>
          <p:nvPr/>
        </p:nvSpPr>
        <p:spPr>
          <a:xfrm>
            <a:off x="380275" y="857250"/>
            <a:ext cx="830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      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78" name="Google Shape;578;p45"/>
          <p:cNvSpPr txBox="1"/>
          <p:nvPr/>
        </p:nvSpPr>
        <p:spPr>
          <a:xfrm>
            <a:off x="284175" y="3610025"/>
            <a:ext cx="308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45"/>
          <p:cNvSpPr txBox="1"/>
          <p:nvPr/>
        </p:nvSpPr>
        <p:spPr>
          <a:xfrm>
            <a:off x="4382550" y="3910425"/>
            <a:ext cx="478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45"/>
          <p:cNvSpPr txBox="1"/>
          <p:nvPr/>
        </p:nvSpPr>
        <p:spPr>
          <a:xfrm>
            <a:off x="63600" y="148725"/>
            <a:ext cx="90168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Pipeline - 02 : </a:t>
            </a: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Advanced Model Training and Ensemble</a:t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Classification</a:t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1" name="Google Shape;581;p45"/>
          <p:cNvSpPr txBox="1"/>
          <p:nvPr/>
        </p:nvSpPr>
        <p:spPr>
          <a:xfrm>
            <a:off x="497425" y="970200"/>
            <a:ext cx="830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82" name="Google Shape;582;p45"/>
          <p:cNvSpPr txBox="1"/>
          <p:nvPr/>
        </p:nvSpPr>
        <p:spPr>
          <a:xfrm>
            <a:off x="497425" y="1324200"/>
            <a:ext cx="779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pic>
        <p:nvPicPr>
          <p:cNvPr id="583" name="Google Shape;58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50" y="970200"/>
            <a:ext cx="8140500" cy="36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8"/>
          <p:cNvGrpSpPr/>
          <p:nvPr/>
        </p:nvGrpSpPr>
        <p:grpSpPr>
          <a:xfrm>
            <a:off x="0" y="-13567"/>
            <a:ext cx="9144001" cy="5143500"/>
            <a:chOff x="0" y="-32588"/>
            <a:chExt cx="12192001" cy="6858000"/>
          </a:xfrm>
        </p:grpSpPr>
        <p:pic>
          <p:nvPicPr>
            <p:cNvPr id="184" name="Google Shape;184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-32588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-32588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-32588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891712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891712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891712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-32588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891712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28"/>
          <p:cNvSpPr/>
          <p:nvPr/>
        </p:nvSpPr>
        <p:spPr>
          <a:xfrm>
            <a:off x="978262" y="1041569"/>
            <a:ext cx="2920997" cy="3060360"/>
          </a:xfrm>
          <a:custGeom>
            <a:rect b="b" l="l" r="r" t="t"/>
            <a:pathLst>
              <a:path extrusionOk="0" h="4080480" w="3894663">
                <a:moveTo>
                  <a:pt x="3116" y="2040240"/>
                </a:moveTo>
                <a:cubicBezTo>
                  <a:pt x="0" y="1343568"/>
                  <a:pt x="369883" y="698478"/>
                  <a:pt x="972705" y="349239"/>
                </a:cubicBezTo>
                <a:cubicBezTo>
                  <a:pt x="1575528" y="0"/>
                  <a:pt x="2319136" y="0"/>
                  <a:pt x="2921959" y="349239"/>
                </a:cubicBezTo>
                <a:cubicBezTo>
                  <a:pt x="3524781" y="698478"/>
                  <a:pt x="3894664" y="1343568"/>
                  <a:pt x="3891548" y="2040240"/>
                </a:cubicBezTo>
                <a:cubicBezTo>
                  <a:pt x="3894664" y="2736913"/>
                  <a:pt x="3524781" y="3382003"/>
                  <a:pt x="2921959" y="3731242"/>
                </a:cubicBezTo>
                <a:cubicBezTo>
                  <a:pt x="2319136" y="4080480"/>
                  <a:pt x="1575528" y="4080480"/>
                  <a:pt x="972705" y="3731242"/>
                </a:cubicBezTo>
                <a:cubicBezTo>
                  <a:pt x="369883" y="3382003"/>
                  <a:pt x="0" y="2736913"/>
                  <a:pt x="3116" y="2040240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cap="flat" cmpd="sng" w="9525">
            <a:solidFill>
              <a:srgbClr val="7F7F7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p28"/>
          <p:cNvCxnSpPr/>
          <p:nvPr/>
        </p:nvCxnSpPr>
        <p:spPr>
          <a:xfrm flipH="1" rot="10800000">
            <a:off x="3174044" y="974797"/>
            <a:ext cx="594066" cy="594066"/>
          </a:xfrm>
          <a:prstGeom prst="straightConnector1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28"/>
          <p:cNvCxnSpPr/>
          <p:nvPr/>
        </p:nvCxnSpPr>
        <p:spPr>
          <a:xfrm flipH="1" rot="10800000">
            <a:off x="3491883" y="875033"/>
            <a:ext cx="594066" cy="594066"/>
          </a:xfrm>
          <a:prstGeom prst="straightConnector1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28"/>
          <p:cNvCxnSpPr/>
          <p:nvPr/>
        </p:nvCxnSpPr>
        <p:spPr>
          <a:xfrm flipH="1" rot="10800000">
            <a:off x="1613878" y="3829012"/>
            <a:ext cx="390507" cy="390507"/>
          </a:xfrm>
          <a:prstGeom prst="straightConnector1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28"/>
          <p:cNvCxnSpPr/>
          <p:nvPr/>
        </p:nvCxnSpPr>
        <p:spPr>
          <a:xfrm flipH="1" rot="10800000">
            <a:off x="1397851" y="3866779"/>
            <a:ext cx="390507" cy="390507"/>
          </a:xfrm>
          <a:prstGeom prst="straightConnector1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28"/>
          <p:cNvSpPr/>
          <p:nvPr/>
        </p:nvSpPr>
        <p:spPr>
          <a:xfrm>
            <a:off x="1363311" y="4206780"/>
            <a:ext cx="86281" cy="90397"/>
          </a:xfrm>
          <a:custGeom>
            <a:rect b="b" l="l" r="r" t="t"/>
            <a:pathLst>
              <a:path extrusionOk="0" h="120530" w="115041">
                <a:moveTo>
                  <a:pt x="92" y="60265"/>
                </a:moveTo>
                <a:cubicBezTo>
                  <a:pt x="0" y="39686"/>
                  <a:pt x="10925" y="20631"/>
                  <a:pt x="28732" y="10316"/>
                </a:cubicBezTo>
                <a:cubicBezTo>
                  <a:pt x="46538" y="0"/>
                  <a:pt x="68503" y="0"/>
                  <a:pt x="86309" y="10316"/>
                </a:cubicBezTo>
                <a:cubicBezTo>
                  <a:pt x="104115" y="20631"/>
                  <a:pt x="115041" y="39686"/>
                  <a:pt x="114949" y="60265"/>
                </a:cubicBezTo>
                <a:cubicBezTo>
                  <a:pt x="115041" y="80843"/>
                  <a:pt x="104115" y="99898"/>
                  <a:pt x="86309" y="110214"/>
                </a:cubicBezTo>
                <a:cubicBezTo>
                  <a:pt x="68503" y="120529"/>
                  <a:pt x="46538" y="120529"/>
                  <a:pt x="28732" y="110214"/>
                </a:cubicBezTo>
                <a:cubicBezTo>
                  <a:pt x="10925" y="99898"/>
                  <a:pt x="0" y="80843"/>
                  <a:pt x="92" y="60265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1954109" y="3794776"/>
            <a:ext cx="86281" cy="90397"/>
          </a:xfrm>
          <a:custGeom>
            <a:rect b="b" l="l" r="r" t="t"/>
            <a:pathLst>
              <a:path extrusionOk="0" h="120530" w="115041">
                <a:moveTo>
                  <a:pt x="92" y="60265"/>
                </a:moveTo>
                <a:cubicBezTo>
                  <a:pt x="0" y="39687"/>
                  <a:pt x="10926" y="20632"/>
                  <a:pt x="28732" y="10316"/>
                </a:cubicBezTo>
                <a:cubicBezTo>
                  <a:pt x="46538" y="0"/>
                  <a:pt x="68503" y="0"/>
                  <a:pt x="86309" y="10316"/>
                </a:cubicBezTo>
                <a:cubicBezTo>
                  <a:pt x="104115" y="20632"/>
                  <a:pt x="115041" y="39687"/>
                  <a:pt x="114949" y="60265"/>
                </a:cubicBezTo>
                <a:cubicBezTo>
                  <a:pt x="115041" y="80843"/>
                  <a:pt x="104115" y="99898"/>
                  <a:pt x="86309" y="110214"/>
                </a:cubicBezTo>
                <a:cubicBezTo>
                  <a:pt x="68503" y="120530"/>
                  <a:pt x="46538" y="120530"/>
                  <a:pt x="28732" y="110214"/>
                </a:cubicBezTo>
                <a:cubicBezTo>
                  <a:pt x="10926" y="99898"/>
                  <a:pt x="0" y="80843"/>
                  <a:pt x="92" y="60265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8"/>
          <p:cNvSpPr/>
          <p:nvPr/>
        </p:nvSpPr>
        <p:spPr>
          <a:xfrm>
            <a:off x="3448743" y="1407278"/>
            <a:ext cx="86281" cy="90398"/>
          </a:xfrm>
          <a:custGeom>
            <a:rect b="b" l="l" r="r" t="t"/>
            <a:pathLst>
              <a:path extrusionOk="0" h="120530" w="115041">
                <a:moveTo>
                  <a:pt x="92" y="60265"/>
                </a:moveTo>
                <a:cubicBezTo>
                  <a:pt x="0" y="39686"/>
                  <a:pt x="10925" y="20632"/>
                  <a:pt x="28732" y="10316"/>
                </a:cubicBezTo>
                <a:cubicBezTo>
                  <a:pt x="46538" y="0"/>
                  <a:pt x="68503" y="0"/>
                  <a:pt x="86309" y="10316"/>
                </a:cubicBezTo>
                <a:cubicBezTo>
                  <a:pt x="104115" y="20632"/>
                  <a:pt x="115041" y="39686"/>
                  <a:pt x="114949" y="60265"/>
                </a:cubicBezTo>
                <a:cubicBezTo>
                  <a:pt x="115041" y="80843"/>
                  <a:pt x="104115" y="99898"/>
                  <a:pt x="86309" y="110214"/>
                </a:cubicBezTo>
                <a:cubicBezTo>
                  <a:pt x="68503" y="120530"/>
                  <a:pt x="46538" y="120530"/>
                  <a:pt x="28732" y="110214"/>
                </a:cubicBezTo>
                <a:cubicBezTo>
                  <a:pt x="10925" y="99898"/>
                  <a:pt x="0" y="80843"/>
                  <a:pt x="92" y="60265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3720538" y="931390"/>
            <a:ext cx="86281" cy="90398"/>
          </a:xfrm>
          <a:custGeom>
            <a:rect b="b" l="l" r="r" t="t"/>
            <a:pathLst>
              <a:path extrusionOk="0" h="120530" w="115041">
                <a:moveTo>
                  <a:pt x="92" y="60264"/>
                </a:moveTo>
                <a:cubicBezTo>
                  <a:pt x="0" y="39686"/>
                  <a:pt x="10926" y="20631"/>
                  <a:pt x="28732" y="10315"/>
                </a:cubicBezTo>
                <a:cubicBezTo>
                  <a:pt x="46538" y="0"/>
                  <a:pt x="68503" y="0"/>
                  <a:pt x="86310" y="10315"/>
                </a:cubicBezTo>
                <a:cubicBezTo>
                  <a:pt x="104116" y="20631"/>
                  <a:pt x="115041" y="39686"/>
                  <a:pt x="114949" y="60264"/>
                </a:cubicBezTo>
                <a:cubicBezTo>
                  <a:pt x="115041" y="80843"/>
                  <a:pt x="104116" y="99898"/>
                  <a:pt x="86310" y="110213"/>
                </a:cubicBezTo>
                <a:cubicBezTo>
                  <a:pt x="68503" y="120529"/>
                  <a:pt x="46538" y="120529"/>
                  <a:pt x="28732" y="110213"/>
                </a:cubicBezTo>
                <a:cubicBezTo>
                  <a:pt x="10926" y="99898"/>
                  <a:pt x="0" y="80843"/>
                  <a:pt x="92" y="6026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1194273" y="1253397"/>
            <a:ext cx="2488257" cy="2606973"/>
          </a:xfrm>
          <a:custGeom>
            <a:rect b="b" l="l" r="r" t="t"/>
            <a:pathLst>
              <a:path extrusionOk="0" h="3475964" w="3317676">
                <a:moveTo>
                  <a:pt x="2654" y="1737982"/>
                </a:moveTo>
                <a:cubicBezTo>
                  <a:pt x="0" y="1144520"/>
                  <a:pt x="315086" y="594999"/>
                  <a:pt x="828601" y="297499"/>
                </a:cubicBezTo>
                <a:cubicBezTo>
                  <a:pt x="1342116" y="0"/>
                  <a:pt x="1975561" y="0"/>
                  <a:pt x="2489076" y="297499"/>
                </a:cubicBezTo>
                <a:cubicBezTo>
                  <a:pt x="3002591" y="594999"/>
                  <a:pt x="3317677" y="1144520"/>
                  <a:pt x="3315023" y="1737982"/>
                </a:cubicBezTo>
                <a:cubicBezTo>
                  <a:pt x="3317677" y="2331444"/>
                  <a:pt x="3002591" y="2880964"/>
                  <a:pt x="2489076" y="3178464"/>
                </a:cubicBezTo>
                <a:cubicBezTo>
                  <a:pt x="1975561" y="3475964"/>
                  <a:pt x="1342116" y="3475964"/>
                  <a:pt x="828601" y="3178464"/>
                </a:cubicBezTo>
                <a:cubicBezTo>
                  <a:pt x="315086" y="2880964"/>
                  <a:pt x="0" y="2331444"/>
                  <a:pt x="2654" y="173798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225870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4572016" y="772274"/>
            <a:ext cx="492000" cy="408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b="0" i="0" lang="en" sz="100" u="none" cap="none" strike="noStrike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 </a:t>
            </a:r>
            <a:r>
              <a:rPr b="0" i="0" lang="en" sz="3000" u="none" cap="none" strike="noStrike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5148370" y="872030"/>
            <a:ext cx="2971800" cy="2091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Introduction &amp; </a:t>
            </a:r>
            <a:r>
              <a:rPr b="1" lang="en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Application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4572029" y="3154825"/>
            <a:ext cx="538800" cy="408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b="0" i="0" lang="en" sz="1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rPr>
              <a:t> </a:t>
            </a:r>
            <a:r>
              <a:rPr lang="en" sz="3000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5171981" y="1446425"/>
            <a:ext cx="2971800" cy="2091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Related Work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8"/>
          <p:cNvSpPr txBox="1"/>
          <p:nvPr>
            <p:ph idx="12" type="sldNum"/>
          </p:nvPr>
        </p:nvSpPr>
        <p:spPr>
          <a:xfrm>
            <a:off x="7353863" y="4717931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8"/>
          <p:cNvSpPr txBox="1"/>
          <p:nvPr/>
        </p:nvSpPr>
        <p:spPr>
          <a:xfrm>
            <a:off x="4572016" y="1949387"/>
            <a:ext cx="492000" cy="408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b="0" i="0" lang="en" sz="100" u="none" cap="none" strike="noStrike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 </a:t>
            </a:r>
            <a:r>
              <a:rPr lang="en" sz="3000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4571991" y="1346687"/>
            <a:ext cx="492000" cy="408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b="0" i="0" lang="en" sz="100" u="none" cap="none" strike="noStrike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 </a:t>
            </a:r>
            <a:r>
              <a:rPr lang="en" sz="3000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4571991" y="2552099"/>
            <a:ext cx="492000" cy="408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b="0" i="0" lang="en" sz="100" u="none" cap="none" strike="noStrike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 </a:t>
            </a:r>
            <a:r>
              <a:rPr lang="en" sz="3000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5171981" y="3839275"/>
            <a:ext cx="2971800" cy="2091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Timeline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5171981" y="3241075"/>
            <a:ext cx="2971800" cy="2091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Conclusion and Future works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5148381" y="2049125"/>
            <a:ext cx="2971800" cy="2091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Proposed Methodology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5171981" y="2642863"/>
            <a:ext cx="2971800" cy="2091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Models Used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4572029" y="3757550"/>
            <a:ext cx="538800" cy="408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b="0" i="0" lang="en" sz="1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rPr>
              <a:t> </a:t>
            </a:r>
            <a:r>
              <a:rPr lang="en" sz="3000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46"/>
          <p:cNvGrpSpPr/>
          <p:nvPr/>
        </p:nvGrpSpPr>
        <p:grpSpPr>
          <a:xfrm>
            <a:off x="-37775" y="0"/>
            <a:ext cx="9144001" cy="5143500"/>
            <a:chOff x="0" y="0"/>
            <a:chExt cx="12192001" cy="6858000"/>
          </a:xfrm>
        </p:grpSpPr>
        <p:pic>
          <p:nvPicPr>
            <p:cNvPr id="589" name="Google Shape;589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7" name="Google Shape;597;p46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46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46"/>
          <p:cNvSpPr txBox="1"/>
          <p:nvPr/>
        </p:nvSpPr>
        <p:spPr>
          <a:xfrm>
            <a:off x="45675" y="148725"/>
            <a:ext cx="8908500" cy="134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46"/>
          <p:cNvSpPr txBox="1"/>
          <p:nvPr/>
        </p:nvSpPr>
        <p:spPr>
          <a:xfrm>
            <a:off x="497425" y="3423700"/>
            <a:ext cx="80736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46"/>
          <p:cNvSpPr txBox="1"/>
          <p:nvPr/>
        </p:nvSpPr>
        <p:spPr>
          <a:xfrm>
            <a:off x="380275" y="857250"/>
            <a:ext cx="830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      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02" name="Google Shape;602;p46"/>
          <p:cNvSpPr txBox="1"/>
          <p:nvPr/>
        </p:nvSpPr>
        <p:spPr>
          <a:xfrm>
            <a:off x="284175" y="3610025"/>
            <a:ext cx="308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46"/>
          <p:cNvSpPr txBox="1"/>
          <p:nvPr/>
        </p:nvSpPr>
        <p:spPr>
          <a:xfrm>
            <a:off x="4382550" y="3910425"/>
            <a:ext cx="478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46"/>
          <p:cNvSpPr txBox="1"/>
          <p:nvPr/>
        </p:nvSpPr>
        <p:spPr>
          <a:xfrm>
            <a:off x="63600" y="148725"/>
            <a:ext cx="901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05" name="Google Shape;605;p46"/>
          <p:cNvSpPr txBox="1"/>
          <p:nvPr/>
        </p:nvSpPr>
        <p:spPr>
          <a:xfrm>
            <a:off x="497425" y="970200"/>
            <a:ext cx="830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06" name="Google Shape;606;p46"/>
          <p:cNvSpPr txBox="1"/>
          <p:nvPr/>
        </p:nvSpPr>
        <p:spPr>
          <a:xfrm>
            <a:off x="497425" y="823200"/>
            <a:ext cx="7799100" cy="3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Visual Baselines 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utilized ResNet50, DenseNet121, Xception, VGG19, and VGG16 models to extract deep visual features from the meme images. These networks, pretrained on large-scale image datasets, provide robust visual representations that capture different aspects of image content.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Textual Baselines 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Traditional ML Models : Logistic Regression (LR), Support Vector Machines (SVM), and Multinomial Naive Bayes (MNB) classifiers process structured text features.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Transformer Models: BERT, XLM-R (cross-lingual version of Robustly Optimized BERT), ViT (Vision Transformer), MuRIL (for multilingual representation of Indian languages), and Visual BERT handle complex textual and multimodal inputs.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47"/>
          <p:cNvGrpSpPr/>
          <p:nvPr/>
        </p:nvGrpSpPr>
        <p:grpSpPr>
          <a:xfrm>
            <a:off x="-37775" y="0"/>
            <a:ext cx="9144001" cy="5143500"/>
            <a:chOff x="0" y="0"/>
            <a:chExt cx="12192001" cy="6858000"/>
          </a:xfrm>
        </p:grpSpPr>
        <p:pic>
          <p:nvPicPr>
            <p:cNvPr id="612" name="Google Shape;612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0" name="Google Shape;620;p47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47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47"/>
          <p:cNvSpPr txBox="1"/>
          <p:nvPr/>
        </p:nvSpPr>
        <p:spPr>
          <a:xfrm>
            <a:off x="45675" y="148725"/>
            <a:ext cx="8908500" cy="134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47"/>
          <p:cNvSpPr txBox="1"/>
          <p:nvPr/>
        </p:nvSpPr>
        <p:spPr>
          <a:xfrm>
            <a:off x="497425" y="3423700"/>
            <a:ext cx="80736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47"/>
          <p:cNvSpPr txBox="1"/>
          <p:nvPr/>
        </p:nvSpPr>
        <p:spPr>
          <a:xfrm>
            <a:off x="380275" y="857250"/>
            <a:ext cx="830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      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25" name="Google Shape;625;p47"/>
          <p:cNvSpPr txBox="1"/>
          <p:nvPr/>
        </p:nvSpPr>
        <p:spPr>
          <a:xfrm>
            <a:off x="284175" y="3610025"/>
            <a:ext cx="308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47"/>
          <p:cNvSpPr txBox="1"/>
          <p:nvPr/>
        </p:nvSpPr>
        <p:spPr>
          <a:xfrm>
            <a:off x="4382550" y="3910425"/>
            <a:ext cx="478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47"/>
          <p:cNvSpPr txBox="1"/>
          <p:nvPr/>
        </p:nvSpPr>
        <p:spPr>
          <a:xfrm>
            <a:off x="497425" y="970200"/>
            <a:ext cx="830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28" name="Google Shape;628;p47"/>
          <p:cNvSpPr txBox="1"/>
          <p:nvPr/>
        </p:nvSpPr>
        <p:spPr>
          <a:xfrm>
            <a:off x="497425" y="550125"/>
            <a:ext cx="7799100" cy="3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Ensemble Learning &amp; Multimodal Fusion : 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Model Fine-tuning</a:t>
            </a:r>
            <a:r>
              <a:rPr lang="en">
                <a:solidFill>
                  <a:schemeClr val="dk1"/>
                </a:solidFill>
              </a:rPr>
              <a:t>: All models are fine-tuned on the custom dataset (from Pipeline 1) for hateful meme detection.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Voting Ensemble</a:t>
            </a:r>
            <a:r>
              <a:rPr lang="en">
                <a:solidFill>
                  <a:schemeClr val="dk1"/>
                </a:solidFill>
              </a:rPr>
              <a:t>: Final classification is based on a voting mechanism combining predictions from multiple models.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Decision Fusion</a:t>
            </a:r>
            <a:r>
              <a:rPr lang="en">
                <a:solidFill>
                  <a:schemeClr val="dk1"/>
                </a:solidFill>
              </a:rPr>
              <a:t>: Enhances accuracy by aggregating outputs from different model types to reduce errors.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Multimodal Fusion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Combines predictions from visual and textual models.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Uses weighted confidence scores and model reliability.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Final decision via majority voting across ensemble components.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Input Features</a:t>
            </a:r>
            <a:r>
              <a:rPr lang="en">
                <a:solidFill>
                  <a:schemeClr val="dk1"/>
                </a:solidFill>
              </a:rPr>
              <a:t>: Models use features like dominant emotion, demographics, and sentiment from the pre-processed dataset.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Independent Predictions</a:t>
            </a:r>
            <a:r>
              <a:rPr lang="en">
                <a:solidFill>
                  <a:schemeClr val="dk1"/>
                </a:solidFill>
              </a:rPr>
              <a:t>: Each model outputs whether a meme is hateful or non-hateful.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oogle Shape;633;p48"/>
          <p:cNvGrpSpPr/>
          <p:nvPr/>
        </p:nvGrpSpPr>
        <p:grpSpPr>
          <a:xfrm>
            <a:off x="0" y="0"/>
            <a:ext cx="9144001" cy="5143500"/>
            <a:chOff x="0" y="0"/>
            <a:chExt cx="12192001" cy="6858000"/>
          </a:xfrm>
        </p:grpSpPr>
        <p:pic>
          <p:nvPicPr>
            <p:cNvPr id="634" name="Google Shape;634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" name="Google Shape;636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" name="Google Shape;637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" name="Google Shape;638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9" name="Google Shape;639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" name="Google Shape;640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2" name="Google Shape;642;p48"/>
          <p:cNvSpPr txBox="1"/>
          <p:nvPr/>
        </p:nvSpPr>
        <p:spPr>
          <a:xfrm>
            <a:off x="1104900" y="1852613"/>
            <a:ext cx="1174800" cy="708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" sz="5400" u="none" cap="none" strike="noStrike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en" sz="5400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48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48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48"/>
          <p:cNvSpPr txBox="1"/>
          <p:nvPr/>
        </p:nvSpPr>
        <p:spPr>
          <a:xfrm>
            <a:off x="1104900" y="2643200"/>
            <a:ext cx="3529800" cy="296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Models Used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48"/>
          <p:cNvSpPr txBox="1"/>
          <p:nvPr>
            <p:ph idx="12" type="sldNum"/>
          </p:nvPr>
        </p:nvSpPr>
        <p:spPr>
          <a:xfrm>
            <a:off x="7353863" y="4717931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7" name="Google Shape;64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8600" y="763475"/>
            <a:ext cx="3405148" cy="346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49"/>
          <p:cNvGrpSpPr/>
          <p:nvPr/>
        </p:nvGrpSpPr>
        <p:grpSpPr>
          <a:xfrm>
            <a:off x="-37775" y="0"/>
            <a:ext cx="9144001" cy="5143500"/>
            <a:chOff x="0" y="0"/>
            <a:chExt cx="12192001" cy="6858000"/>
          </a:xfrm>
        </p:grpSpPr>
        <p:pic>
          <p:nvPicPr>
            <p:cNvPr id="653" name="Google Shape;653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Google Shape;657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Google Shape;658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1" name="Google Shape;661;p49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49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49"/>
          <p:cNvSpPr txBox="1"/>
          <p:nvPr/>
        </p:nvSpPr>
        <p:spPr>
          <a:xfrm>
            <a:off x="45675" y="148725"/>
            <a:ext cx="8908500" cy="134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49"/>
          <p:cNvSpPr txBox="1"/>
          <p:nvPr/>
        </p:nvSpPr>
        <p:spPr>
          <a:xfrm>
            <a:off x="614575" y="3717675"/>
            <a:ext cx="80736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49"/>
          <p:cNvSpPr txBox="1"/>
          <p:nvPr/>
        </p:nvSpPr>
        <p:spPr>
          <a:xfrm>
            <a:off x="380275" y="857250"/>
            <a:ext cx="830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      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66" name="Google Shape;666;p49"/>
          <p:cNvSpPr txBox="1"/>
          <p:nvPr/>
        </p:nvSpPr>
        <p:spPr>
          <a:xfrm>
            <a:off x="497425" y="2643375"/>
            <a:ext cx="8471700" cy="2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ResNet50-BERT Multimodal Model Overview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Image Features</a:t>
            </a:r>
            <a:r>
              <a:rPr lang="en" sz="1100">
                <a:solidFill>
                  <a:schemeClr val="dk1"/>
                </a:solidFill>
              </a:rPr>
              <a:t>: ResNet50 (2048-dim, pretrained, final layer removed)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Text Features</a:t>
            </a:r>
            <a:r>
              <a:rPr lang="en" sz="1100">
                <a:solidFill>
                  <a:schemeClr val="dk1"/>
                </a:solidFill>
              </a:rPr>
              <a:t>: Multilingual BERT (CLS token, 768-dim)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Fusion</a:t>
            </a:r>
            <a:r>
              <a:rPr lang="en" sz="1100">
                <a:solidFill>
                  <a:schemeClr val="dk1"/>
                </a:solidFill>
              </a:rPr>
              <a:t>: Concatenated image + text → 2816-dim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Classification Head</a:t>
            </a:r>
            <a:r>
              <a:rPr lang="en" sz="1100">
                <a:solidFill>
                  <a:schemeClr val="dk1"/>
                </a:solidFill>
              </a:rPr>
              <a:t>: </a:t>
            </a:r>
            <a:r>
              <a:rPr lang="en" sz="1100">
                <a:solidFill>
                  <a:schemeClr val="dk1"/>
                </a:solidFill>
              </a:rPr>
              <a:t>2816 → 512 → 256 → 2 (with ReLU &amp; Dropout 0.3/0.2)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Training Details</a:t>
            </a:r>
            <a:r>
              <a:rPr lang="en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Optimizer: AdamW (LR = 2e-5), Loss: Cross-Entropy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Batch Size: 16, Scheduler: ReduceLROnPlateau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Fine-tuned last 2 layers only; others frozen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667" name="Google Shape;667;p49"/>
          <p:cNvSpPr txBox="1"/>
          <p:nvPr/>
        </p:nvSpPr>
        <p:spPr>
          <a:xfrm>
            <a:off x="4382550" y="3910425"/>
            <a:ext cx="478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49"/>
          <p:cNvSpPr txBox="1"/>
          <p:nvPr/>
        </p:nvSpPr>
        <p:spPr>
          <a:xfrm>
            <a:off x="63600" y="148725"/>
            <a:ext cx="901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ResNet50-BERT Multimodal Model</a:t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69" name="Google Shape;669;p49"/>
          <p:cNvSpPr txBox="1"/>
          <p:nvPr/>
        </p:nvSpPr>
        <p:spPr>
          <a:xfrm>
            <a:off x="497425" y="970200"/>
            <a:ext cx="830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70" name="Google Shape;670;p49"/>
          <p:cNvSpPr txBox="1"/>
          <p:nvPr/>
        </p:nvSpPr>
        <p:spPr>
          <a:xfrm>
            <a:off x="497425" y="1324200"/>
            <a:ext cx="779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pic>
        <p:nvPicPr>
          <p:cNvPr id="671" name="Google Shape;671;p49" title="resnet50_training_curv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25" y="666750"/>
            <a:ext cx="52194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6825" y="759998"/>
            <a:ext cx="3088500" cy="17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50"/>
          <p:cNvGrpSpPr/>
          <p:nvPr/>
        </p:nvGrpSpPr>
        <p:grpSpPr>
          <a:xfrm>
            <a:off x="-37775" y="0"/>
            <a:ext cx="9144001" cy="5143500"/>
            <a:chOff x="0" y="0"/>
            <a:chExt cx="12192001" cy="6858000"/>
          </a:xfrm>
        </p:grpSpPr>
        <p:pic>
          <p:nvPicPr>
            <p:cNvPr id="678" name="Google Shape;678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" name="Google Shape;679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" name="Google Shape;680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1" name="Google Shape;681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6" name="Google Shape;686;p50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50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50"/>
          <p:cNvSpPr txBox="1"/>
          <p:nvPr/>
        </p:nvSpPr>
        <p:spPr>
          <a:xfrm>
            <a:off x="45675" y="148725"/>
            <a:ext cx="8908500" cy="134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50"/>
          <p:cNvSpPr txBox="1"/>
          <p:nvPr/>
        </p:nvSpPr>
        <p:spPr>
          <a:xfrm>
            <a:off x="497425" y="2729275"/>
            <a:ext cx="80736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DenseNet121-BERT Multimodal Model Overview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Image Features</a:t>
            </a:r>
            <a:r>
              <a:rPr lang="en" sz="1100">
                <a:solidFill>
                  <a:schemeClr val="dk1"/>
                </a:solidFill>
              </a:rPr>
              <a:t>: DenseNet121 (1024-dim, pretrained, final layer removed)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Text Features</a:t>
            </a:r>
            <a:r>
              <a:rPr lang="en" sz="1100">
                <a:solidFill>
                  <a:schemeClr val="dk1"/>
                </a:solidFill>
              </a:rPr>
              <a:t>: Multilingual BERT (CLS token, 768-dim)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Fusion</a:t>
            </a:r>
            <a:r>
              <a:rPr lang="en" sz="1100">
                <a:solidFill>
                  <a:schemeClr val="dk1"/>
                </a:solidFill>
              </a:rPr>
              <a:t>: Concatenated image + text → 1792-dim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Classification Head</a:t>
            </a:r>
            <a:r>
              <a:rPr lang="en" sz="1100">
                <a:solidFill>
                  <a:schemeClr val="dk1"/>
                </a:solidFill>
              </a:rPr>
              <a:t>: 1792 → 512 → 256 → 2 (with ReLU &amp; Dropout)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Training Details</a:t>
            </a:r>
            <a:r>
              <a:rPr lang="en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Transfer Learning: Only final layers trainable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Partial Freezing: Earlier layers of DenseNet &amp; BERT frozen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690" name="Google Shape;690;p50"/>
          <p:cNvSpPr txBox="1"/>
          <p:nvPr/>
        </p:nvSpPr>
        <p:spPr>
          <a:xfrm>
            <a:off x="380275" y="857250"/>
            <a:ext cx="830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      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91" name="Google Shape;691;p50"/>
          <p:cNvSpPr txBox="1"/>
          <p:nvPr/>
        </p:nvSpPr>
        <p:spPr>
          <a:xfrm>
            <a:off x="284175" y="3610025"/>
            <a:ext cx="308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50"/>
          <p:cNvSpPr txBox="1"/>
          <p:nvPr/>
        </p:nvSpPr>
        <p:spPr>
          <a:xfrm>
            <a:off x="4382550" y="3910425"/>
            <a:ext cx="478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50"/>
          <p:cNvSpPr txBox="1"/>
          <p:nvPr/>
        </p:nvSpPr>
        <p:spPr>
          <a:xfrm>
            <a:off x="63600" y="148725"/>
            <a:ext cx="901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DenseNet121 + BERT Classifier</a:t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94" name="Google Shape;694;p50"/>
          <p:cNvSpPr txBox="1"/>
          <p:nvPr/>
        </p:nvSpPr>
        <p:spPr>
          <a:xfrm>
            <a:off x="497425" y="970200"/>
            <a:ext cx="830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95" name="Google Shape;695;p50"/>
          <p:cNvSpPr txBox="1"/>
          <p:nvPr/>
        </p:nvSpPr>
        <p:spPr>
          <a:xfrm>
            <a:off x="497425" y="1324200"/>
            <a:ext cx="779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pic>
        <p:nvPicPr>
          <p:cNvPr id="696" name="Google Shape;696;p50" title="densenet_training_curv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66750"/>
            <a:ext cx="5482776" cy="19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6600" y="781387"/>
            <a:ext cx="3278725" cy="17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51"/>
          <p:cNvGrpSpPr/>
          <p:nvPr/>
        </p:nvGrpSpPr>
        <p:grpSpPr>
          <a:xfrm>
            <a:off x="-175025" y="-54350"/>
            <a:ext cx="9144001" cy="5143500"/>
            <a:chOff x="0" y="0"/>
            <a:chExt cx="12192001" cy="6858000"/>
          </a:xfrm>
        </p:grpSpPr>
        <p:pic>
          <p:nvPicPr>
            <p:cNvPr id="703" name="Google Shape;703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1" name="Google Shape;711;p51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51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51"/>
          <p:cNvSpPr txBox="1"/>
          <p:nvPr/>
        </p:nvSpPr>
        <p:spPr>
          <a:xfrm>
            <a:off x="45675" y="148725"/>
            <a:ext cx="8908500" cy="134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51"/>
          <p:cNvSpPr txBox="1"/>
          <p:nvPr/>
        </p:nvSpPr>
        <p:spPr>
          <a:xfrm>
            <a:off x="497425" y="2627100"/>
            <a:ext cx="8073600" cy="1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BiLSTM Text Classification Model Overview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Text Features</a:t>
            </a:r>
            <a:r>
              <a:rPr lang="en" sz="1100">
                <a:solidFill>
                  <a:schemeClr val="dk1"/>
                </a:solidFill>
              </a:rPr>
              <a:t>: Tokenized multilingual text (vocab size = 10,000, padded sequences)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Age Feature</a:t>
            </a:r>
            <a:r>
              <a:rPr lang="en" sz="1100">
                <a:solidFill>
                  <a:schemeClr val="dk1"/>
                </a:solidFill>
              </a:rPr>
              <a:t>: Standardized using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StandardScaler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Embedding Layer</a:t>
            </a:r>
            <a:r>
              <a:rPr lang="en" sz="1100">
                <a:solidFill>
                  <a:schemeClr val="dk1"/>
                </a:solidFill>
              </a:rPr>
              <a:t>: 10,000 vocab size, 64-dim embeddings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BiLSTM Layers</a:t>
            </a:r>
            <a:r>
              <a:rPr lang="en" sz="1100">
                <a:solidFill>
                  <a:schemeClr val="dk1"/>
                </a:solidFill>
              </a:rPr>
              <a:t>:First BiLSTM: 64 units (return sequences = True), </a:t>
            </a:r>
            <a:r>
              <a:rPr lang="en" sz="1100">
                <a:solidFill>
                  <a:schemeClr val="dk1"/>
                </a:solidFill>
              </a:rPr>
              <a:t>Dropout: 0.5, Second BiLSTM: 64 units (return sequences = False)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Classification Head</a:t>
            </a:r>
            <a:r>
              <a:rPr lang="en" sz="1100">
                <a:solidFill>
                  <a:schemeClr val="dk1"/>
                </a:solidFill>
              </a:rPr>
              <a:t>: Dense: 128 units with ReLU, </a:t>
            </a:r>
            <a:r>
              <a:rPr lang="en" sz="1100">
                <a:solidFill>
                  <a:schemeClr val="dk1"/>
                </a:solidFill>
              </a:rPr>
              <a:t>Dropout: 0.5, Output: 1 unit with Sigmoid (binary classification)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Training Details</a:t>
            </a:r>
            <a:r>
              <a:rPr lang="en" sz="1100">
                <a:solidFill>
                  <a:schemeClr val="dk1"/>
                </a:solidFill>
              </a:rPr>
              <a:t>: Loss Function: Binary Cross-Entropy, Optimizer: Adam (default learning rate), Batch Size: 32, Validation Split: 10%, Early Stopping: </a:t>
            </a:r>
            <a:r>
              <a:rPr lang="en" sz="1100">
                <a:solidFill>
                  <a:schemeClr val="dk1"/>
                </a:solidFill>
              </a:rPr>
              <a:t>Patience = 3 (monitored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val_loss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15" name="Google Shape;715;p51"/>
          <p:cNvSpPr txBox="1"/>
          <p:nvPr/>
        </p:nvSpPr>
        <p:spPr>
          <a:xfrm>
            <a:off x="380275" y="857250"/>
            <a:ext cx="830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      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16" name="Google Shape;716;p51"/>
          <p:cNvSpPr txBox="1"/>
          <p:nvPr/>
        </p:nvSpPr>
        <p:spPr>
          <a:xfrm>
            <a:off x="284175" y="3610025"/>
            <a:ext cx="308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51"/>
          <p:cNvSpPr txBox="1"/>
          <p:nvPr/>
        </p:nvSpPr>
        <p:spPr>
          <a:xfrm>
            <a:off x="142975" y="-7275"/>
            <a:ext cx="901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Bidirectional Long Short-Term Memory (BiLSTM)</a:t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18" name="Google Shape;718;p51"/>
          <p:cNvSpPr txBox="1"/>
          <p:nvPr/>
        </p:nvSpPr>
        <p:spPr>
          <a:xfrm>
            <a:off x="497425" y="970200"/>
            <a:ext cx="830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19" name="Google Shape;719;p51"/>
          <p:cNvSpPr txBox="1"/>
          <p:nvPr/>
        </p:nvSpPr>
        <p:spPr>
          <a:xfrm>
            <a:off x="497425" y="1324200"/>
            <a:ext cx="779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pic>
        <p:nvPicPr>
          <p:cNvPr id="720" name="Google Shape;720;p51" title="model_loss_BiLST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075" y="570000"/>
            <a:ext cx="2563464" cy="20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1" title="model_accuracy_BiLST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550" y="570000"/>
            <a:ext cx="2746025" cy="20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1" title="classification_report_BiLST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1525" y="595125"/>
            <a:ext cx="3213800" cy="20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52"/>
          <p:cNvGrpSpPr/>
          <p:nvPr/>
        </p:nvGrpSpPr>
        <p:grpSpPr>
          <a:xfrm>
            <a:off x="-37775" y="0"/>
            <a:ext cx="9144001" cy="5143500"/>
            <a:chOff x="0" y="0"/>
            <a:chExt cx="12192001" cy="6858000"/>
          </a:xfrm>
        </p:grpSpPr>
        <p:pic>
          <p:nvPicPr>
            <p:cNvPr id="728" name="Google Shape;728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6" name="Google Shape;736;p52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52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52"/>
          <p:cNvSpPr txBox="1"/>
          <p:nvPr/>
        </p:nvSpPr>
        <p:spPr>
          <a:xfrm>
            <a:off x="45675" y="148725"/>
            <a:ext cx="8908500" cy="134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52"/>
          <p:cNvSpPr txBox="1"/>
          <p:nvPr/>
        </p:nvSpPr>
        <p:spPr>
          <a:xfrm>
            <a:off x="284175" y="3610025"/>
            <a:ext cx="308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52"/>
          <p:cNvSpPr txBox="1"/>
          <p:nvPr/>
        </p:nvSpPr>
        <p:spPr>
          <a:xfrm>
            <a:off x="4382550" y="3910425"/>
            <a:ext cx="478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52"/>
          <p:cNvSpPr txBox="1"/>
          <p:nvPr/>
        </p:nvSpPr>
        <p:spPr>
          <a:xfrm>
            <a:off x="63600" y="148725"/>
            <a:ext cx="901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MuRIL Multimodal Classifier</a:t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42" name="Google Shape;742;p52"/>
          <p:cNvSpPr txBox="1"/>
          <p:nvPr/>
        </p:nvSpPr>
        <p:spPr>
          <a:xfrm>
            <a:off x="512550" y="3326800"/>
            <a:ext cx="77991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MuRIL (Multilingual Representations for Indian Languages) is a BERT-based model pre-trained on 17 Indian languages and English. This implementation combines MuRIL with a custom CNN for image processing, creating a multimodal classifier specifically designed for multilingual meme analysis and harmful content detection.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743" name="Google Shape;74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66750"/>
            <a:ext cx="5130399" cy="22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638" y="748825"/>
            <a:ext cx="3794900" cy="22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oogle Shape;749;p53"/>
          <p:cNvGrpSpPr/>
          <p:nvPr/>
        </p:nvGrpSpPr>
        <p:grpSpPr>
          <a:xfrm>
            <a:off x="-37775" y="0"/>
            <a:ext cx="9144001" cy="5143500"/>
            <a:chOff x="0" y="0"/>
            <a:chExt cx="12192001" cy="6858000"/>
          </a:xfrm>
        </p:grpSpPr>
        <p:pic>
          <p:nvPicPr>
            <p:cNvPr id="750" name="Google Shape;750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8" name="Google Shape;758;p53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53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53"/>
          <p:cNvSpPr txBox="1"/>
          <p:nvPr/>
        </p:nvSpPr>
        <p:spPr>
          <a:xfrm>
            <a:off x="45675" y="148725"/>
            <a:ext cx="8908500" cy="134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53"/>
          <p:cNvSpPr txBox="1"/>
          <p:nvPr/>
        </p:nvSpPr>
        <p:spPr>
          <a:xfrm>
            <a:off x="497425" y="3423700"/>
            <a:ext cx="80736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53"/>
          <p:cNvSpPr txBox="1"/>
          <p:nvPr/>
        </p:nvSpPr>
        <p:spPr>
          <a:xfrm>
            <a:off x="284175" y="3610025"/>
            <a:ext cx="308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53"/>
          <p:cNvSpPr txBox="1"/>
          <p:nvPr/>
        </p:nvSpPr>
        <p:spPr>
          <a:xfrm>
            <a:off x="4382550" y="3910425"/>
            <a:ext cx="478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53"/>
          <p:cNvSpPr txBox="1"/>
          <p:nvPr/>
        </p:nvSpPr>
        <p:spPr>
          <a:xfrm>
            <a:off x="63600" y="148725"/>
            <a:ext cx="901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XLM-R Text Classifier</a:t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65" name="Google Shape;765;p53"/>
          <p:cNvSpPr txBox="1"/>
          <p:nvPr/>
        </p:nvSpPr>
        <p:spPr>
          <a:xfrm>
            <a:off x="672450" y="3463625"/>
            <a:ext cx="7799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XLM-RoBERTa (XLM-R) is a multilingual transformer-based model pretrained on 100 languages. This implementation uses XLM-R with an enhanced classification head specifically designed for multilingual harmful content detection across diverse text inputs.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6" name="Google Shape;76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66750"/>
            <a:ext cx="4991700" cy="20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350" y="666750"/>
            <a:ext cx="3664049" cy="20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p54"/>
          <p:cNvGrpSpPr/>
          <p:nvPr/>
        </p:nvGrpSpPr>
        <p:grpSpPr>
          <a:xfrm>
            <a:off x="-37775" y="0"/>
            <a:ext cx="9144001" cy="5143500"/>
            <a:chOff x="0" y="0"/>
            <a:chExt cx="12192001" cy="6858000"/>
          </a:xfrm>
        </p:grpSpPr>
        <p:pic>
          <p:nvPicPr>
            <p:cNvPr id="773" name="Google Shape;773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Google Shape;774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8" name="Google Shape;778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0" name="Google Shape;780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1" name="Google Shape;781;p54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54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54"/>
          <p:cNvSpPr txBox="1"/>
          <p:nvPr/>
        </p:nvSpPr>
        <p:spPr>
          <a:xfrm>
            <a:off x="45675" y="148725"/>
            <a:ext cx="8908500" cy="134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54"/>
          <p:cNvSpPr txBox="1"/>
          <p:nvPr/>
        </p:nvSpPr>
        <p:spPr>
          <a:xfrm>
            <a:off x="63600" y="346988"/>
            <a:ext cx="901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ViT-BERT Multimodal Classifier</a:t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85" name="Google Shape;78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825" y="1264953"/>
            <a:ext cx="5000625" cy="2248037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54"/>
          <p:cNvSpPr txBox="1"/>
          <p:nvPr/>
        </p:nvSpPr>
        <p:spPr>
          <a:xfrm>
            <a:off x="498213" y="1487100"/>
            <a:ext cx="2967000" cy="20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implementation combines a Vision Transformer (ViT) for image processing with a multilingual BERT model for text analysis, creating a robust multimodal classifier for multilingual harmful content detection across both visual and textual elements.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Google Shape;791;p55"/>
          <p:cNvGrpSpPr/>
          <p:nvPr/>
        </p:nvGrpSpPr>
        <p:grpSpPr>
          <a:xfrm>
            <a:off x="-37775" y="0"/>
            <a:ext cx="9144001" cy="5143500"/>
            <a:chOff x="0" y="0"/>
            <a:chExt cx="12192001" cy="6858000"/>
          </a:xfrm>
        </p:grpSpPr>
        <p:pic>
          <p:nvPicPr>
            <p:cNvPr id="792" name="Google Shape;792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3" name="Google Shape;793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6" name="Google Shape;796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7" name="Google Shape;797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8" name="Google Shape;798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9" name="Google Shape;799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0" name="Google Shape;800;p55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55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2" name="Google Shape;802;p55" title="performance.png"/>
          <p:cNvPicPr preferRelativeResize="0"/>
          <p:nvPr/>
        </p:nvPicPr>
        <p:blipFill rotWithShape="1">
          <a:blip r:embed="rId4">
            <a:alphaModFix/>
          </a:blip>
          <a:srcRect b="8200" l="0" r="0" t="8208"/>
          <a:stretch/>
        </p:blipFill>
        <p:spPr>
          <a:xfrm>
            <a:off x="539500" y="709875"/>
            <a:ext cx="8065001" cy="4021676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55"/>
          <p:cNvSpPr txBox="1"/>
          <p:nvPr/>
        </p:nvSpPr>
        <p:spPr>
          <a:xfrm>
            <a:off x="63600" y="148725"/>
            <a:ext cx="901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Accuracy Comparison</a:t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9"/>
          <p:cNvGrpSpPr/>
          <p:nvPr/>
        </p:nvGrpSpPr>
        <p:grpSpPr>
          <a:xfrm>
            <a:off x="0" y="0"/>
            <a:ext cx="9144001" cy="5143500"/>
            <a:chOff x="0" y="0"/>
            <a:chExt cx="12192001" cy="6858000"/>
          </a:xfrm>
        </p:grpSpPr>
        <p:pic>
          <p:nvPicPr>
            <p:cNvPr id="220" name="Google Shape;220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8" name="Google Shape;228;p29"/>
          <p:cNvSpPr txBox="1"/>
          <p:nvPr/>
        </p:nvSpPr>
        <p:spPr>
          <a:xfrm>
            <a:off x="1104900" y="1852613"/>
            <a:ext cx="1174671" cy="71913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" sz="5400" u="none" cap="none" strike="noStrike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1111529" y="2605669"/>
            <a:ext cx="3878400" cy="296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Introduction &amp; </a:t>
            </a: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Application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9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2531" y="1358325"/>
            <a:ext cx="3721472" cy="279110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>
            <p:ph idx="12" type="sldNum"/>
          </p:nvPr>
        </p:nvSpPr>
        <p:spPr>
          <a:xfrm>
            <a:off x="7353863" y="4717931"/>
            <a:ext cx="16002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" name="Google Shape;808;p56"/>
          <p:cNvGrpSpPr/>
          <p:nvPr/>
        </p:nvGrpSpPr>
        <p:grpSpPr>
          <a:xfrm>
            <a:off x="-37775" y="0"/>
            <a:ext cx="9144001" cy="5143500"/>
            <a:chOff x="0" y="0"/>
            <a:chExt cx="12192001" cy="6858000"/>
          </a:xfrm>
        </p:grpSpPr>
        <p:pic>
          <p:nvPicPr>
            <p:cNvPr id="809" name="Google Shape;809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Google Shape;813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7" name="Google Shape;817;p56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56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56"/>
          <p:cNvSpPr txBox="1"/>
          <p:nvPr/>
        </p:nvSpPr>
        <p:spPr>
          <a:xfrm>
            <a:off x="45675" y="148725"/>
            <a:ext cx="8908500" cy="134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56"/>
          <p:cNvSpPr txBox="1"/>
          <p:nvPr/>
        </p:nvSpPr>
        <p:spPr>
          <a:xfrm>
            <a:off x="63600" y="283113"/>
            <a:ext cx="901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Voting Ensemble</a:t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21" name="Google Shape;821;p56"/>
          <p:cNvSpPr txBox="1"/>
          <p:nvPr/>
        </p:nvSpPr>
        <p:spPr>
          <a:xfrm>
            <a:off x="458600" y="1264950"/>
            <a:ext cx="2967000" cy="20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2" name="Google Shape;82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25" y="857275"/>
            <a:ext cx="4188974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6363" y="857275"/>
            <a:ext cx="3994676" cy="27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56"/>
          <p:cNvSpPr txBox="1"/>
          <p:nvPr/>
        </p:nvSpPr>
        <p:spPr>
          <a:xfrm>
            <a:off x="594675" y="3744475"/>
            <a:ext cx="78165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the outputs of six models (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XLM-R, MuRIL, BiLSTM, ViT-BERT, ResNet50, and DenseNet121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we apply a majority voting ensemble to classify memes as either hateful or non-hateful. This approach leverages the predictions from all models, selecting the final label based on the majority vote.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57"/>
          <p:cNvGrpSpPr/>
          <p:nvPr/>
        </p:nvGrpSpPr>
        <p:grpSpPr>
          <a:xfrm>
            <a:off x="-37775" y="0"/>
            <a:ext cx="9144001" cy="5143500"/>
            <a:chOff x="0" y="0"/>
            <a:chExt cx="12192001" cy="6858000"/>
          </a:xfrm>
        </p:grpSpPr>
        <p:pic>
          <p:nvPicPr>
            <p:cNvPr id="830" name="Google Shape;830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Google Shape;835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6" name="Google Shape;836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7" name="Google Shape;837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8" name="Google Shape;838;p57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57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57"/>
          <p:cNvSpPr txBox="1"/>
          <p:nvPr/>
        </p:nvSpPr>
        <p:spPr>
          <a:xfrm>
            <a:off x="45675" y="148725"/>
            <a:ext cx="8908500" cy="134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57"/>
          <p:cNvSpPr txBox="1"/>
          <p:nvPr/>
        </p:nvSpPr>
        <p:spPr>
          <a:xfrm>
            <a:off x="63600" y="283113"/>
            <a:ext cx="901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Final Results</a:t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42" name="Google Shape;842;p57"/>
          <p:cNvSpPr txBox="1"/>
          <p:nvPr/>
        </p:nvSpPr>
        <p:spPr>
          <a:xfrm>
            <a:off x="458600" y="1264950"/>
            <a:ext cx="2967000" cy="20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3" name="Google Shape;84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988" y="1010975"/>
            <a:ext cx="5935875" cy="29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Google Shape;848;p58"/>
          <p:cNvGrpSpPr/>
          <p:nvPr/>
        </p:nvGrpSpPr>
        <p:grpSpPr>
          <a:xfrm>
            <a:off x="0" y="0"/>
            <a:ext cx="9144001" cy="5143500"/>
            <a:chOff x="0" y="0"/>
            <a:chExt cx="12192001" cy="6858000"/>
          </a:xfrm>
        </p:grpSpPr>
        <p:pic>
          <p:nvPicPr>
            <p:cNvPr id="849" name="Google Shape;849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3" name="Google Shape;853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4" name="Google Shape;854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Google Shape;856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7" name="Google Shape;857;p58"/>
          <p:cNvSpPr txBox="1"/>
          <p:nvPr/>
        </p:nvSpPr>
        <p:spPr>
          <a:xfrm>
            <a:off x="1104900" y="1852613"/>
            <a:ext cx="1174800" cy="708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" sz="5400" u="none" cap="none" strike="noStrike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en" sz="5400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58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58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0" name="Google Shape;86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9175" y="906016"/>
            <a:ext cx="3833876" cy="2875407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58"/>
          <p:cNvSpPr txBox="1"/>
          <p:nvPr/>
        </p:nvSpPr>
        <p:spPr>
          <a:xfrm>
            <a:off x="1104900" y="2643188"/>
            <a:ext cx="4271400" cy="296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Conclusion &amp; Future Works 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58"/>
          <p:cNvSpPr txBox="1"/>
          <p:nvPr>
            <p:ph idx="12" type="sldNum"/>
          </p:nvPr>
        </p:nvSpPr>
        <p:spPr>
          <a:xfrm>
            <a:off x="7353863" y="4717931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7" name="Google Shape;867;p59"/>
          <p:cNvGrpSpPr/>
          <p:nvPr/>
        </p:nvGrpSpPr>
        <p:grpSpPr>
          <a:xfrm>
            <a:off x="-37775" y="0"/>
            <a:ext cx="9144001" cy="5143500"/>
            <a:chOff x="0" y="0"/>
            <a:chExt cx="12192001" cy="6858000"/>
          </a:xfrm>
        </p:grpSpPr>
        <p:pic>
          <p:nvPicPr>
            <p:cNvPr id="868" name="Google Shape;868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9" name="Google Shape;869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0" name="Google Shape;870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" name="Google Shape;871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2" name="Google Shape;872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873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4" name="Google Shape;874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5" name="Google Shape;875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6" name="Google Shape;876;p59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59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59"/>
          <p:cNvSpPr txBox="1"/>
          <p:nvPr/>
        </p:nvSpPr>
        <p:spPr>
          <a:xfrm>
            <a:off x="63600" y="558919"/>
            <a:ext cx="901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Conclusion and Future Work</a:t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79" name="Google Shape;879;p59"/>
          <p:cNvSpPr txBox="1"/>
          <p:nvPr/>
        </p:nvSpPr>
        <p:spPr>
          <a:xfrm>
            <a:off x="581225" y="1428875"/>
            <a:ext cx="80007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system integrates multiple architectures — </a:t>
            </a:r>
            <a:r>
              <a:rPr b="1" lang="en">
                <a:solidFill>
                  <a:schemeClr val="dk1"/>
                </a:solidFill>
              </a:rPr>
              <a:t>XLM-R, MuRIL (text)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ViT, ResNet50, DenseNet121 (image)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b="1" lang="en">
                <a:solidFill>
                  <a:schemeClr val="dk1"/>
                </a:solidFill>
              </a:rPr>
              <a:t>BiLSTM (sequence)</a:t>
            </a:r>
            <a:r>
              <a:rPr lang="en">
                <a:solidFill>
                  <a:schemeClr val="dk1"/>
                </a:solidFill>
              </a:rPr>
              <a:t> — to handle multilingual, multimodal hateful meme detection.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Majority voting ensemble</a:t>
            </a:r>
            <a:r>
              <a:rPr lang="en">
                <a:solidFill>
                  <a:schemeClr val="dk1"/>
                </a:solidFill>
              </a:rPr>
              <a:t> ensures robust and reliable performance across diverse inputs.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Future Work 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Replace majority voting with </a:t>
            </a:r>
            <a:r>
              <a:rPr b="1" lang="en">
                <a:solidFill>
                  <a:schemeClr val="dk1"/>
                </a:solidFill>
              </a:rPr>
              <a:t>trainable ensemble methods</a:t>
            </a:r>
            <a:r>
              <a:rPr lang="en">
                <a:solidFill>
                  <a:schemeClr val="dk1"/>
                </a:solidFill>
              </a:rPr>
              <a:t> (e.g., stacking)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Expand dataset</a:t>
            </a:r>
            <a:r>
              <a:rPr lang="en">
                <a:solidFill>
                  <a:schemeClr val="dk1"/>
                </a:solidFill>
              </a:rPr>
              <a:t> with underrepresented languages and nuanced hate expressions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Explore </a:t>
            </a:r>
            <a:r>
              <a:rPr b="1" lang="en">
                <a:solidFill>
                  <a:schemeClr val="dk1"/>
                </a:solidFill>
              </a:rPr>
              <a:t>lightweight transformer models</a:t>
            </a:r>
            <a:r>
              <a:rPr lang="en">
                <a:solidFill>
                  <a:schemeClr val="dk1"/>
                </a:solidFill>
              </a:rPr>
              <a:t> for improved </a:t>
            </a:r>
            <a:r>
              <a:rPr b="1" lang="en">
                <a:solidFill>
                  <a:schemeClr val="dk1"/>
                </a:solidFill>
              </a:rPr>
              <a:t>inference speed and scalability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60"/>
          <p:cNvGrpSpPr/>
          <p:nvPr/>
        </p:nvGrpSpPr>
        <p:grpSpPr>
          <a:xfrm>
            <a:off x="-37775" y="0"/>
            <a:ext cx="9144001" cy="5143500"/>
            <a:chOff x="0" y="0"/>
            <a:chExt cx="12192001" cy="6858000"/>
          </a:xfrm>
        </p:grpSpPr>
        <p:pic>
          <p:nvPicPr>
            <p:cNvPr id="885" name="Google Shape;885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6" name="Google Shape;886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8" name="Google Shape;888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9" name="Google Shape;889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0" name="Google Shape;890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1" name="Google Shape;891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2" name="Google Shape;892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3" name="Google Shape;893;p60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60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60"/>
          <p:cNvSpPr txBox="1"/>
          <p:nvPr/>
        </p:nvSpPr>
        <p:spPr>
          <a:xfrm>
            <a:off x="63600" y="148750"/>
            <a:ext cx="8908500" cy="134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60"/>
          <p:cNvSpPr txBox="1"/>
          <p:nvPr/>
        </p:nvSpPr>
        <p:spPr>
          <a:xfrm>
            <a:off x="63600" y="221821"/>
            <a:ext cx="901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Limitations of the Project</a:t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97" name="Google Shape;897;p60"/>
          <p:cNvSpPr txBox="1"/>
          <p:nvPr/>
        </p:nvSpPr>
        <p:spPr>
          <a:xfrm>
            <a:off x="708625" y="732925"/>
            <a:ext cx="7340400" cy="3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OCR Inaccuracies</a:t>
            </a:r>
            <a:r>
              <a:rPr lang="en">
                <a:solidFill>
                  <a:schemeClr val="dk1"/>
                </a:solidFill>
              </a:rPr>
              <a:t>: Errors during Optical Character Recognition (OCR) affect the quality of text fed into downstream models.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Translation Limitations</a:t>
            </a:r>
            <a:r>
              <a:rPr lang="en">
                <a:solidFill>
                  <a:schemeClr val="dk1"/>
                </a:solidFill>
              </a:rPr>
              <a:t>: Translating non-English text to English may lead to </a:t>
            </a:r>
            <a:r>
              <a:rPr b="1" lang="en">
                <a:solidFill>
                  <a:schemeClr val="dk1"/>
                </a:solidFill>
              </a:rPr>
              <a:t>semantic distortion</a:t>
            </a:r>
            <a:r>
              <a:rPr lang="en">
                <a:solidFill>
                  <a:schemeClr val="dk1"/>
                </a:solidFill>
              </a:rPr>
              <a:t>, weakening multilingual understanding.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Computational Overhead</a:t>
            </a:r>
            <a:r>
              <a:rPr lang="en">
                <a:solidFill>
                  <a:schemeClr val="dk1"/>
                </a:solidFill>
              </a:rPr>
              <a:t>: Running multiple large-scale models (e.g., ViT, BERT, ResNet) increases memory, inference time, and energy use — limiting real-time deployment.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Dataset Imbalance</a:t>
            </a:r>
            <a:r>
              <a:rPr lang="en">
                <a:solidFill>
                  <a:schemeClr val="dk1"/>
                </a:solidFill>
              </a:rPr>
              <a:t>: A skewed class distribution biases the models toward the majority class, leading to </a:t>
            </a:r>
            <a:r>
              <a:rPr b="1" lang="en">
                <a:solidFill>
                  <a:schemeClr val="dk1"/>
                </a:solidFill>
              </a:rPr>
              <a:t>lower sensitivity</a:t>
            </a:r>
            <a:r>
              <a:rPr lang="en">
                <a:solidFill>
                  <a:schemeClr val="dk1"/>
                </a:solidFill>
              </a:rPr>
              <a:t> to hateful content.</a:t>
            </a:r>
            <a:endParaRPr b="1" i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Lack of Interpretability</a:t>
            </a:r>
            <a:r>
              <a:rPr lang="en">
                <a:solidFill>
                  <a:schemeClr val="dk1"/>
                </a:solidFill>
              </a:rPr>
              <a:t>: The ensemble system provides a final label without offering explainability, making it difficult to justify decisions in sensitive applications.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Simple Majority Voting</a:t>
            </a:r>
            <a:r>
              <a:rPr lang="en">
                <a:solidFill>
                  <a:schemeClr val="dk1"/>
                </a:solidFill>
              </a:rPr>
              <a:t>: All models are equally weighted, ignoring </a:t>
            </a:r>
            <a:r>
              <a:rPr b="1" lang="en">
                <a:solidFill>
                  <a:schemeClr val="dk1"/>
                </a:solidFill>
              </a:rPr>
              <a:t>individual model confidence</a:t>
            </a:r>
            <a:r>
              <a:rPr lang="en">
                <a:solidFill>
                  <a:schemeClr val="dk1"/>
                </a:solidFill>
              </a:rPr>
              <a:t>, reducing ensemble accuracy and adaptability.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oogle Shape;902;p61"/>
          <p:cNvGrpSpPr/>
          <p:nvPr/>
        </p:nvGrpSpPr>
        <p:grpSpPr>
          <a:xfrm>
            <a:off x="0" y="0"/>
            <a:ext cx="9144001" cy="5143500"/>
            <a:chOff x="0" y="0"/>
            <a:chExt cx="12192001" cy="6858000"/>
          </a:xfrm>
        </p:grpSpPr>
        <p:pic>
          <p:nvPicPr>
            <p:cNvPr id="903" name="Google Shape;903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4" name="Google Shape;904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5" name="Google Shape;905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6" name="Google Shape;906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7" name="Google Shape;907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8" name="Google Shape;908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9" name="Google Shape;909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1" name="Google Shape;911;p61"/>
          <p:cNvSpPr txBox="1"/>
          <p:nvPr/>
        </p:nvSpPr>
        <p:spPr>
          <a:xfrm>
            <a:off x="1104900" y="1852613"/>
            <a:ext cx="1174800" cy="708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" sz="5400" u="none" cap="none" strike="noStrike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en" sz="5400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61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61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4" name="Google Shape;914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9308" y="1134590"/>
            <a:ext cx="3571876" cy="2678907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61"/>
          <p:cNvSpPr txBox="1"/>
          <p:nvPr/>
        </p:nvSpPr>
        <p:spPr>
          <a:xfrm>
            <a:off x="1104900" y="2643188"/>
            <a:ext cx="3240000" cy="296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Timeline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61"/>
          <p:cNvSpPr txBox="1"/>
          <p:nvPr>
            <p:ph idx="12" type="sldNum"/>
          </p:nvPr>
        </p:nvSpPr>
        <p:spPr>
          <a:xfrm>
            <a:off x="7376888" y="4708875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62"/>
          <p:cNvGrpSpPr/>
          <p:nvPr/>
        </p:nvGrpSpPr>
        <p:grpSpPr>
          <a:xfrm>
            <a:off x="0" y="0"/>
            <a:ext cx="9144001" cy="5143500"/>
            <a:chOff x="0" y="0"/>
            <a:chExt cx="12192001" cy="6858000"/>
          </a:xfrm>
        </p:grpSpPr>
        <p:pic>
          <p:nvPicPr>
            <p:cNvPr id="922" name="Google Shape;922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3" name="Google Shape;923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4" name="Google Shape;924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5" name="Google Shape;925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" name="Google Shape;926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7" name="Google Shape;927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8" name="Google Shape;928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9" name="Google Shape;929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0" name="Google Shape;930;p62"/>
          <p:cNvSpPr txBox="1"/>
          <p:nvPr/>
        </p:nvSpPr>
        <p:spPr>
          <a:xfrm>
            <a:off x="392025" y="333863"/>
            <a:ext cx="7744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2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Timeline</a:t>
            </a:r>
            <a:endParaRPr b="1" sz="22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31" name="Google Shape;931;p62"/>
          <p:cNvSpPr txBox="1"/>
          <p:nvPr/>
        </p:nvSpPr>
        <p:spPr>
          <a:xfrm>
            <a:off x="392025" y="904775"/>
            <a:ext cx="8472600" cy="3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Phase 1: Research and Literature Review </a:t>
            </a:r>
            <a:r>
              <a:rPr b="1" lang="en" sz="1100">
                <a:solidFill>
                  <a:schemeClr val="dk1"/>
                </a:solidFill>
                <a:highlight>
                  <a:srgbClr val="D9EAD3"/>
                </a:highlight>
              </a:rPr>
              <a:t>(Jan - mid Feb)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Conduct a comprehensive review of existing literature and current models for hateful meme detection including memes with</a:t>
            </a:r>
            <a:r>
              <a:rPr lang="en" sz="1100">
                <a:solidFill>
                  <a:schemeClr val="dk1"/>
                </a:solidFill>
              </a:rPr>
              <a:t> different languages</a:t>
            </a:r>
            <a:r>
              <a:rPr lang="en" sz="1100">
                <a:solidFill>
                  <a:schemeClr val="dk1"/>
                </a:solidFill>
              </a:rPr>
              <a:t>. Analysed about it and understands the working and the shortcomings of all the related works in this field.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Phase 2: Dataset Collection and Preproc</a:t>
            </a:r>
            <a:r>
              <a:rPr b="1" lang="en" sz="1100">
                <a:solidFill>
                  <a:schemeClr val="dk1"/>
                </a:solidFill>
              </a:rPr>
              <a:t>essing </a:t>
            </a:r>
            <a:r>
              <a:rPr b="1" lang="en" sz="1100">
                <a:solidFill>
                  <a:schemeClr val="dk1"/>
                </a:solidFill>
                <a:highlight>
                  <a:srgbClr val="D9EAD3"/>
                </a:highlight>
              </a:rPr>
              <a:t>(Mid Feb - March)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Gather and preprocess datasets, including labeled exa</a:t>
            </a:r>
            <a:r>
              <a:rPr lang="en" sz="1100">
                <a:solidFill>
                  <a:schemeClr val="dk1"/>
                </a:solidFill>
              </a:rPr>
              <a:t>mples of hateful memes and related content. Finding datasets was really complex tasks as very limited number of datasets are available for this task. We did </a:t>
            </a:r>
            <a:r>
              <a:rPr lang="en" sz="11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</a:t>
            </a:r>
            <a:r>
              <a:rPr lang="en" sz="11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ext processing and normalization, feature extraction and multimodal integration to get the final feature embeddings.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Phase 3: Model Development and Evaluation </a:t>
            </a:r>
            <a:r>
              <a:rPr b="1" lang="en" sz="1100">
                <a:solidFill>
                  <a:schemeClr val="dk1"/>
                </a:solidFill>
                <a:highlight>
                  <a:srgbClr val="D9EAD3"/>
                </a:highlight>
              </a:rPr>
              <a:t>(March - mid April)</a:t>
            </a:r>
            <a:br>
              <a:rPr b="1" lang="en" sz="1100">
                <a:solidFill>
                  <a:schemeClr val="dk1"/>
                </a:solidFill>
                <a:highlight>
                  <a:srgbClr val="D9EAD3"/>
                </a:highlight>
              </a:rPr>
            </a:br>
            <a:r>
              <a:rPr lang="en" sz="11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</a:t>
            </a:r>
            <a:r>
              <a:rPr lang="en" sz="11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he final feature embeddings </a:t>
            </a:r>
            <a:r>
              <a:rPr lang="en" sz="1100">
                <a:solidFill>
                  <a:schemeClr val="dk1"/>
                </a:solidFill>
              </a:rPr>
              <a:t>was utilized in Pipeline 2, where it was trained using </a:t>
            </a:r>
            <a:r>
              <a:rPr lang="en" sz="1100">
                <a:solidFill>
                  <a:schemeClr val="dk1"/>
                </a:solidFill>
              </a:rPr>
              <a:t>six models (</a:t>
            </a:r>
            <a:r>
              <a:rPr b="1" lang="en" sz="1100">
                <a:solidFill>
                  <a:schemeClr val="dk1"/>
                </a:solidFill>
              </a:rPr>
              <a:t>XLM-R, MuRIL, BiLSTM, ViT-BERT, ResNet50, and DenseNet121</a:t>
            </a:r>
            <a:r>
              <a:rPr lang="en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Phase 4: Final Model Optimization </a:t>
            </a:r>
            <a:r>
              <a:rPr b="1" lang="en" sz="1100">
                <a:solidFill>
                  <a:schemeClr val="dk1"/>
                </a:solidFill>
                <a:highlight>
                  <a:srgbClr val="D9EAD3"/>
                </a:highlight>
              </a:rPr>
              <a:t>(mid April)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The outputs from the </a:t>
            </a:r>
            <a:r>
              <a:rPr lang="en" sz="1100">
                <a:solidFill>
                  <a:schemeClr val="dk1"/>
                </a:solidFill>
              </a:rPr>
              <a:t>six models (</a:t>
            </a:r>
            <a:r>
              <a:rPr b="1" lang="en" sz="1100">
                <a:solidFill>
                  <a:schemeClr val="dk1"/>
                </a:solidFill>
              </a:rPr>
              <a:t>XLM-R, MuRIL, BiLSTM, ViT-BERT, ResNet50, and DenseNet121</a:t>
            </a:r>
            <a:r>
              <a:rPr lang="en" sz="1100">
                <a:solidFill>
                  <a:schemeClr val="dk1"/>
                </a:solidFill>
              </a:rPr>
              <a:t>)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>
                <a:solidFill>
                  <a:schemeClr val="dk1"/>
                </a:solidFill>
              </a:rPr>
              <a:t>were combined using a Voting Ensemble model to classify memes.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Phase 5: Documentation and Reporting </a:t>
            </a:r>
            <a:r>
              <a:rPr b="1" lang="en" sz="1100">
                <a:solidFill>
                  <a:schemeClr val="dk1"/>
                </a:solidFill>
                <a:highlight>
                  <a:srgbClr val="D9EAD3"/>
                </a:highlight>
              </a:rPr>
              <a:t>(end April)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Compile findings, document methodologies, and prepare a final report and work on the future scope if implemented successfully whatever we wanted to achieve.</a:t>
            </a:r>
            <a:endParaRPr sz="1200"/>
          </a:p>
        </p:txBody>
      </p:sp>
      <p:sp>
        <p:nvSpPr>
          <p:cNvPr id="932" name="Google Shape;932;p62"/>
          <p:cNvSpPr txBox="1"/>
          <p:nvPr>
            <p:ph idx="12" type="sldNum"/>
          </p:nvPr>
        </p:nvSpPr>
        <p:spPr>
          <a:xfrm>
            <a:off x="7353863" y="4717931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7" name="Google Shape;937;p63"/>
          <p:cNvGrpSpPr/>
          <p:nvPr/>
        </p:nvGrpSpPr>
        <p:grpSpPr>
          <a:xfrm>
            <a:off x="-37775" y="0"/>
            <a:ext cx="9144001" cy="5143500"/>
            <a:chOff x="0" y="0"/>
            <a:chExt cx="12192001" cy="6858000"/>
          </a:xfrm>
        </p:grpSpPr>
        <p:pic>
          <p:nvPicPr>
            <p:cNvPr id="938" name="Google Shape;938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9" name="Google Shape;939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0" name="Google Shape;940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1" name="Google Shape;941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2" name="Google Shape;942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3" name="Google Shape;943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4" name="Google Shape;944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5" name="Google Shape;945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6" name="Google Shape;946;p63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63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63"/>
          <p:cNvSpPr txBox="1"/>
          <p:nvPr/>
        </p:nvSpPr>
        <p:spPr>
          <a:xfrm>
            <a:off x="63600" y="148750"/>
            <a:ext cx="8908500" cy="134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63"/>
          <p:cNvSpPr txBox="1"/>
          <p:nvPr/>
        </p:nvSpPr>
        <p:spPr>
          <a:xfrm>
            <a:off x="172475" y="148746"/>
            <a:ext cx="901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References</a:t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50" name="Google Shape;950;p63"/>
          <p:cNvSpPr txBox="1"/>
          <p:nvPr/>
        </p:nvSpPr>
        <p:spPr>
          <a:xfrm>
            <a:off x="692825" y="460275"/>
            <a:ext cx="7976100" cy="4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Abdullakutty, F., &amp; Naseem, U., </a:t>
            </a:r>
            <a:r>
              <a:rPr i="1" lang="en" sz="1300">
                <a:solidFill>
                  <a:schemeClr val="dk1"/>
                </a:solidFill>
              </a:rPr>
              <a:t>Decoding Memes: A Comprehensive Analysis of Late and Early Fusion Models for Explainable Meme Analysis</a:t>
            </a:r>
            <a:r>
              <a:rPr lang="en" sz="1300">
                <a:solidFill>
                  <a:schemeClr val="dk1"/>
                </a:solidFill>
              </a:rPr>
              <a:t>. Robert Gordon University, UK &amp; Macquarie University, Australia.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Link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Ma, J., &amp; Li, R., </a:t>
            </a:r>
            <a:r>
              <a:rPr i="1" lang="en" sz="1300">
                <a:solidFill>
                  <a:schemeClr val="dk1"/>
                </a:solidFill>
              </a:rPr>
              <a:t>RoJiNG-CL at EXIST 2024: Leveraging Large Language Models for Multimodal Sexism Detection in Memes</a:t>
            </a:r>
            <a:r>
              <a:rPr lang="en" sz="1300">
                <a:solidFill>
                  <a:schemeClr val="dk1"/>
                </a:solidFill>
              </a:rPr>
              <a:t>. University of Zurich, Switzerland.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Ji, J., Lin, X., &amp; Naseem, U., </a:t>
            </a:r>
            <a:r>
              <a:rPr i="1" lang="en" sz="1300">
                <a:solidFill>
                  <a:schemeClr val="dk1"/>
                </a:solidFill>
              </a:rPr>
              <a:t>CapAlign: Improving Cross Modal Alignment via Informative Captioning for Harmful Meme Detection</a:t>
            </a:r>
            <a:r>
              <a:rPr lang="en" sz="1300">
                <a:solidFill>
                  <a:schemeClr val="dk1"/>
                </a:solidFill>
              </a:rPr>
              <a:t>. University of Sydney, Shanghai Jiao Tong University, Macquarie University.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Link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Huang, J., Lyu, H., Pan, J., Wan, Z., &amp; Luo, J., </a:t>
            </a:r>
            <a:r>
              <a:rPr i="1" lang="en" sz="1300">
                <a:solidFill>
                  <a:schemeClr val="dk1"/>
                </a:solidFill>
              </a:rPr>
              <a:t>Evolver: Chain-of-Evolution Prompting to Boost Large Multimodal Models for Hateful Meme Detection</a:t>
            </a:r>
            <a:r>
              <a:rPr lang="en" sz="1300">
                <a:solidFill>
                  <a:schemeClr val="dk1"/>
                </a:solidFill>
              </a:rPr>
              <a:t>.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Link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Karthik, G., </a:t>
            </a:r>
            <a:r>
              <a:rPr i="1" lang="en" sz="1300">
                <a:solidFill>
                  <a:schemeClr val="dk1"/>
                </a:solidFill>
              </a:rPr>
              <a:t>Hate-CLIPper: Multimodal Hateful Meme Classification based on CLIP Features</a:t>
            </a:r>
            <a:r>
              <a:rPr lang="en" sz="1300">
                <a:solidFill>
                  <a:schemeClr val="dk1"/>
                </a:solidFill>
              </a:rPr>
              <a:t>. </a:t>
            </a:r>
            <a:r>
              <a:rPr lang="en" sz="1300" u="sng">
                <a:solidFill>
                  <a:schemeClr val="hlink"/>
                </a:solidFill>
                <a:hlinkClick r:id="rId7"/>
              </a:rPr>
              <a:t>GitHub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Li, L. et al., </a:t>
            </a:r>
            <a:r>
              <a:rPr i="1" lang="en" sz="1300">
                <a:solidFill>
                  <a:schemeClr val="dk1"/>
                </a:solidFill>
              </a:rPr>
              <a:t>VisualBERT: A Simple and Performant Baseline for Vision and Language</a:t>
            </a:r>
            <a:r>
              <a:rPr lang="en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Conneau, A. et al., </a:t>
            </a:r>
            <a:r>
              <a:rPr i="1" lang="en" sz="1300">
                <a:solidFill>
                  <a:schemeClr val="dk1"/>
                </a:solidFill>
              </a:rPr>
              <a:t>XLM-R: Unsupervised Cross-lingual Representation Learning at Scale</a:t>
            </a:r>
            <a:r>
              <a:rPr lang="en" sz="1300">
                <a:solidFill>
                  <a:schemeClr val="dk1"/>
                </a:solidFill>
              </a:rPr>
              <a:t>. </a:t>
            </a:r>
            <a:r>
              <a:rPr lang="en" sz="1300" u="sng">
                <a:solidFill>
                  <a:schemeClr val="hlink"/>
                </a:solidFill>
                <a:hlinkClick r:id="rId8"/>
              </a:rPr>
              <a:t>ArXiv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Dosovitskiy, A. et al., </a:t>
            </a:r>
            <a:r>
              <a:rPr i="1" lang="en" sz="1300">
                <a:solidFill>
                  <a:schemeClr val="dk1"/>
                </a:solidFill>
              </a:rPr>
              <a:t>An Image is Worth 16x16 Words: Transformers for Image Recognition at Scale (ViT)</a:t>
            </a:r>
            <a:r>
              <a:rPr lang="en" sz="1300">
                <a:solidFill>
                  <a:schemeClr val="dk1"/>
                </a:solidFill>
              </a:rPr>
              <a:t>. </a:t>
            </a:r>
            <a:r>
              <a:rPr lang="en" sz="1300" u="sng">
                <a:solidFill>
                  <a:schemeClr val="hlink"/>
                </a:solidFill>
                <a:hlinkClick r:id="rId9"/>
              </a:rPr>
              <a:t>ArXiv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Kakwani, D. et al., </a:t>
            </a:r>
            <a:r>
              <a:rPr i="1" lang="en" sz="1300">
                <a:solidFill>
                  <a:schemeClr val="dk1"/>
                </a:solidFill>
              </a:rPr>
              <a:t>MuRIL: Multilingual Representations for Indian Languages</a:t>
            </a:r>
            <a:r>
              <a:rPr lang="en" sz="1300">
                <a:solidFill>
                  <a:schemeClr val="dk1"/>
                </a:solidFill>
              </a:rPr>
              <a:t>.</a:t>
            </a:r>
            <a:r>
              <a:rPr lang="en" sz="1300" u="sng">
                <a:solidFill>
                  <a:schemeClr val="hlink"/>
                </a:solidFill>
                <a:hlinkClick r:id="rId10"/>
              </a:rPr>
              <a:t>ArXiv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Schuster, M., &amp; Paliwal, K.K., </a:t>
            </a:r>
            <a:r>
              <a:rPr i="1" lang="en" sz="1300">
                <a:solidFill>
                  <a:schemeClr val="dk1"/>
                </a:solidFill>
              </a:rPr>
              <a:t>Bidirectional Recurrent Neural Networks (BiLSTM)</a:t>
            </a:r>
            <a:r>
              <a:rPr lang="en" sz="1300">
                <a:solidFill>
                  <a:schemeClr val="dk1"/>
                </a:solidFill>
              </a:rPr>
              <a:t>.</a:t>
            </a:r>
            <a:r>
              <a:rPr lang="en" sz="1300" u="sng">
                <a:solidFill>
                  <a:schemeClr val="hlink"/>
                </a:solidFill>
                <a:hlinkClick r:id="rId11"/>
              </a:rPr>
              <a:t>IEEE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He, K., Zhang, X., Ren, S., &amp; Sun, J., </a:t>
            </a:r>
            <a:r>
              <a:rPr i="1" lang="en" sz="1300">
                <a:solidFill>
                  <a:schemeClr val="dk1"/>
                </a:solidFill>
              </a:rPr>
              <a:t>Deep Residual Learning for Image Recognition (ResNet50)</a:t>
            </a:r>
            <a:r>
              <a:rPr lang="en" sz="1300">
                <a:solidFill>
                  <a:schemeClr val="dk1"/>
                </a:solidFill>
              </a:rPr>
              <a:t>. </a:t>
            </a:r>
            <a:r>
              <a:rPr lang="en" sz="1300" u="sng">
                <a:solidFill>
                  <a:schemeClr val="hlink"/>
                </a:solidFill>
                <a:hlinkClick r:id="rId12"/>
              </a:rPr>
              <a:t>ArXiv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Huang, G., Liu, Z., Van Der Maaten, L., &amp; Weinberger, K.Q., </a:t>
            </a:r>
            <a:r>
              <a:rPr i="1" lang="en" sz="1300">
                <a:solidFill>
                  <a:schemeClr val="dk1"/>
                </a:solidFill>
              </a:rPr>
              <a:t>Densely Connected Convolutional Networks (DenseNet)</a:t>
            </a:r>
            <a:r>
              <a:rPr lang="en" sz="1300">
                <a:solidFill>
                  <a:schemeClr val="dk1"/>
                </a:solidFill>
              </a:rPr>
              <a:t>.</a:t>
            </a:r>
            <a:r>
              <a:rPr lang="en" sz="1300" u="sng">
                <a:solidFill>
                  <a:schemeClr val="hlink"/>
                </a:solidFill>
                <a:hlinkClick r:id="rId13"/>
              </a:rPr>
              <a:t>ArXiv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5" name="Google Shape;955;p64"/>
          <p:cNvGrpSpPr/>
          <p:nvPr/>
        </p:nvGrpSpPr>
        <p:grpSpPr>
          <a:xfrm>
            <a:off x="1630500" y="2029294"/>
            <a:ext cx="5822569" cy="1129805"/>
            <a:chOff x="2174000" y="2772960"/>
            <a:chExt cx="7763425" cy="1506406"/>
          </a:xfrm>
        </p:grpSpPr>
        <p:sp>
          <p:nvSpPr>
            <p:cNvPr id="956" name="Google Shape;956;p64"/>
            <p:cNvSpPr txBox="1"/>
            <p:nvPr/>
          </p:nvSpPr>
          <p:spPr>
            <a:xfrm>
              <a:off x="2254725" y="2772960"/>
              <a:ext cx="76827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600">
                  <a:solidFill>
                    <a:srgbClr val="ECE3E3"/>
                  </a:solidFill>
                  <a:latin typeface="Mrs Saint Delafield"/>
                  <a:ea typeface="Mrs Saint Delafield"/>
                  <a:cs typeface="Mrs Saint Delafield"/>
                  <a:sym typeface="Mrs Saint Delafield"/>
                </a:rPr>
                <a:t>Thank You</a:t>
              </a:r>
              <a:endParaRPr sz="1100">
                <a:solidFill>
                  <a:srgbClr val="ECE3E3"/>
                </a:solidFill>
                <a:latin typeface="Mrs Saint Delafield"/>
                <a:ea typeface="Mrs Saint Delafield"/>
                <a:cs typeface="Mrs Saint Delafield"/>
                <a:sym typeface="Mrs Saint Delafield"/>
              </a:endParaRPr>
            </a:p>
          </p:txBody>
        </p:sp>
        <p:sp>
          <p:nvSpPr>
            <p:cNvPr id="957" name="Google Shape;957;p64"/>
            <p:cNvSpPr txBox="1"/>
            <p:nvPr/>
          </p:nvSpPr>
          <p:spPr>
            <a:xfrm>
              <a:off x="2174000" y="2955766"/>
              <a:ext cx="76827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>
                  <a:solidFill>
                    <a:srgbClr val="016678"/>
                  </a:solidFill>
                  <a:latin typeface="Mada Black"/>
                  <a:ea typeface="Mada Black"/>
                  <a:cs typeface="Mada Black"/>
                  <a:sym typeface="Mada Black"/>
                </a:rPr>
                <a:t>THANK YOU</a:t>
              </a:r>
              <a:endParaRPr sz="11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0253" y="2755440"/>
            <a:ext cx="3179893" cy="237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81" y="-10973"/>
            <a:ext cx="294322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0177" y="-11011"/>
            <a:ext cx="294322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3401" y="-10935"/>
            <a:ext cx="294322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81" y="2932214"/>
            <a:ext cx="294322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3401" y="2932214"/>
            <a:ext cx="294322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703" y="-10973"/>
            <a:ext cx="31432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703" y="2932252"/>
            <a:ext cx="314326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/>
          <p:nvPr/>
        </p:nvSpPr>
        <p:spPr>
          <a:xfrm>
            <a:off x="1689434" y="1597889"/>
            <a:ext cx="6048375" cy="2247900"/>
          </a:xfrm>
          <a:custGeom>
            <a:rect b="b" l="l" r="r" t="t"/>
            <a:pathLst>
              <a:path extrusionOk="0" h="2997200" w="8064500">
                <a:moveTo>
                  <a:pt x="0" y="0"/>
                </a:moveTo>
                <a:lnTo>
                  <a:pt x="0" y="0"/>
                </a:lnTo>
                <a:lnTo>
                  <a:pt x="7465060" y="0"/>
                </a:lnTo>
                <a:lnTo>
                  <a:pt x="7465060" y="0"/>
                </a:lnTo>
                <a:cubicBezTo>
                  <a:pt x="7624042" y="0"/>
                  <a:pt x="7776511" y="63155"/>
                  <a:pt x="7888928" y="175572"/>
                </a:cubicBezTo>
                <a:cubicBezTo>
                  <a:pt x="8001345" y="287988"/>
                  <a:pt x="8064500" y="440458"/>
                  <a:pt x="8064500" y="599440"/>
                </a:cubicBezTo>
                <a:lnTo>
                  <a:pt x="8064500" y="2997200"/>
                </a:lnTo>
                <a:lnTo>
                  <a:pt x="8064500" y="2997200"/>
                </a:lnTo>
                <a:lnTo>
                  <a:pt x="599440" y="2997200"/>
                </a:lnTo>
                <a:cubicBezTo>
                  <a:pt x="268378" y="2997200"/>
                  <a:pt x="0" y="2728821"/>
                  <a:pt x="0" y="239776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cap="flat" cmpd="sng" w="24125">
            <a:solidFill>
              <a:srgbClr val="BDBDB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95250" spcFirstLastPara="1" rIns="952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0"/>
          <p:cNvSpPr/>
          <p:nvPr/>
        </p:nvSpPr>
        <p:spPr>
          <a:xfrm rot="10800000">
            <a:off x="1847354" y="1404753"/>
            <a:ext cx="2724634" cy="507846"/>
          </a:xfrm>
          <a:custGeom>
            <a:rect b="b" l="l" r="r" t="t"/>
            <a:pathLst>
              <a:path extrusionOk="0" h="677128" w="3632846">
                <a:moveTo>
                  <a:pt x="1816424" y="0"/>
                </a:moveTo>
                <a:cubicBezTo>
                  <a:pt x="2306177" y="0"/>
                  <a:pt x="3632847" y="0"/>
                  <a:pt x="3632847" y="0"/>
                </a:cubicBezTo>
                <a:cubicBezTo>
                  <a:pt x="3632847" y="0"/>
                  <a:pt x="3632847" y="242836"/>
                  <a:pt x="3632847" y="338565"/>
                </a:cubicBezTo>
                <a:cubicBezTo>
                  <a:pt x="3632847" y="525537"/>
                  <a:pt x="2819543" y="677129"/>
                  <a:pt x="1816424" y="677129"/>
                </a:cubicBezTo>
                <a:cubicBezTo>
                  <a:pt x="813304" y="677129"/>
                  <a:pt x="0" y="525537"/>
                  <a:pt x="0" y="338565"/>
                </a:cubicBezTo>
                <a:cubicBezTo>
                  <a:pt x="0" y="151593"/>
                  <a:pt x="813304" y="0"/>
                  <a:pt x="18164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34275" lIns="95250" spcFirstLastPara="1" rIns="952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0"/>
          <p:cNvSpPr/>
          <p:nvPr/>
        </p:nvSpPr>
        <p:spPr>
          <a:xfrm>
            <a:off x="898343" y="1343478"/>
            <a:ext cx="1140597" cy="1195015"/>
          </a:xfrm>
          <a:custGeom>
            <a:rect b="b" l="l" r="r" t="t"/>
            <a:pathLst>
              <a:path extrusionOk="0" h="1593354" w="1520796">
                <a:moveTo>
                  <a:pt x="1217" y="796677"/>
                </a:moveTo>
                <a:cubicBezTo>
                  <a:pt x="0" y="524639"/>
                  <a:pt x="144433" y="272743"/>
                  <a:pt x="379824" y="136372"/>
                </a:cubicBezTo>
                <a:cubicBezTo>
                  <a:pt x="615216" y="0"/>
                  <a:pt x="905581" y="0"/>
                  <a:pt x="1140973" y="136372"/>
                </a:cubicBezTo>
                <a:cubicBezTo>
                  <a:pt x="1376364" y="272743"/>
                  <a:pt x="1520797" y="524639"/>
                  <a:pt x="1519580" y="796677"/>
                </a:cubicBezTo>
                <a:cubicBezTo>
                  <a:pt x="1520797" y="1068716"/>
                  <a:pt x="1376364" y="1320612"/>
                  <a:pt x="1140973" y="1456983"/>
                </a:cubicBezTo>
                <a:cubicBezTo>
                  <a:pt x="905581" y="1593355"/>
                  <a:pt x="615216" y="1593355"/>
                  <a:pt x="379824" y="1456983"/>
                </a:cubicBezTo>
                <a:cubicBezTo>
                  <a:pt x="144433" y="1320612"/>
                  <a:pt x="0" y="1068716"/>
                  <a:pt x="1217" y="796677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304800" y="261850"/>
            <a:ext cx="4525500" cy="296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Introduction 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1013475" y="1667125"/>
            <a:ext cx="962700" cy="5583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1212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Hateful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1212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Meme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1212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Detection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2038940" y="2136820"/>
            <a:ext cx="5349375" cy="14607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9525" lIns="23825" spcFirstLastPara="1" rIns="23825" wrap="square" tIns="9525">
            <a:spAutoFit/>
          </a:bodyPr>
          <a:lstStyle/>
          <a:p>
            <a:pPr indent="0" lvl="0" marL="0" marR="0" rtl="0" algn="l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 meme contains direct or indirect attack on people </a:t>
            </a:r>
            <a:r>
              <a:rPr b="0" i="0" lang="en" sz="1200" u="none" cap="none" strike="noStrike">
                <a:solidFill>
                  <a:srgbClr val="212121"/>
                </a:solidFill>
                <a:highlight>
                  <a:srgbClr val="D0E0E3"/>
                </a:highlight>
                <a:latin typeface="Arial"/>
                <a:ea typeface="Arial"/>
                <a:cs typeface="Arial"/>
                <a:sym typeface="Arial"/>
              </a:rPr>
              <a:t>based on characteristics</a:t>
            </a:r>
            <a:r>
              <a:rPr b="0" i="0" lang="en" sz="12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 including </a:t>
            </a:r>
            <a:r>
              <a:rPr b="1" i="0" lang="en" sz="12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ethnicity, race, nationality, immigration status, religion, caste, sex, gender identity, sexual orientation, and disability or disease. </a:t>
            </a:r>
            <a:r>
              <a:rPr b="0" i="0" lang="en" sz="12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We define </a:t>
            </a:r>
            <a:r>
              <a:rPr b="0" i="0" lang="en" sz="1200" u="none" cap="none" strike="noStrike">
                <a:solidFill>
                  <a:srgbClr val="212121"/>
                </a:solidFill>
                <a:highlight>
                  <a:srgbClr val="D0E0E3"/>
                </a:highlight>
                <a:latin typeface="Arial"/>
                <a:ea typeface="Arial"/>
                <a:cs typeface="Arial"/>
                <a:sym typeface="Arial"/>
              </a:rPr>
              <a:t>attack as violent or dehumanizing</a:t>
            </a:r>
            <a:r>
              <a:rPr b="0" i="0" lang="en" sz="12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(comparing people to non-human things,   e.g. animals) </a:t>
            </a:r>
            <a:r>
              <a:rPr b="0" i="0" lang="en" sz="1200" u="none" cap="none" strike="noStrike">
                <a:solidFill>
                  <a:srgbClr val="212121"/>
                </a:solidFill>
                <a:highlight>
                  <a:srgbClr val="D0E0E3"/>
                </a:highlight>
                <a:latin typeface="Arial"/>
                <a:ea typeface="Arial"/>
                <a:cs typeface="Arial"/>
                <a:sym typeface="Arial"/>
              </a:rPr>
              <a:t>speech, statements of inferiority, and calls for exclusion or segregation</a:t>
            </a:r>
            <a:r>
              <a:rPr b="0" i="0" lang="en" sz="12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.A meme includes </a:t>
            </a:r>
            <a:r>
              <a:rPr b="0" i="0" lang="en" sz="1200" u="none" cap="none" strike="noStrike">
                <a:solidFill>
                  <a:srgbClr val="212121"/>
                </a:solidFill>
                <a:highlight>
                  <a:srgbClr val="D0E0E3"/>
                </a:highlight>
                <a:latin typeface="Arial"/>
                <a:ea typeface="Arial"/>
                <a:cs typeface="Arial"/>
                <a:sym typeface="Arial"/>
              </a:rPr>
              <a:t>mocking hate crime </a:t>
            </a:r>
            <a:r>
              <a:rPr b="0" i="0" lang="en" sz="12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is also considered hateful meme.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2038956" y="1556680"/>
            <a:ext cx="4286400" cy="204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9525" lIns="23825" spcFirstLastPara="1" rIns="23825" wrap="square" tIns="9525">
            <a:spAutoFit/>
          </a:bodyPr>
          <a:lstStyle/>
          <a:p>
            <a:pPr indent="0" lvl="0" marL="0" marR="0" rtl="0" algn="l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1212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Definition of the hateful meme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7353863" y="4717931"/>
            <a:ext cx="16002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0253" y="2755440"/>
            <a:ext cx="3179893" cy="237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81" y="-10973"/>
            <a:ext cx="294322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0177" y="-11011"/>
            <a:ext cx="294322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3401" y="-10935"/>
            <a:ext cx="294322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81" y="2932214"/>
            <a:ext cx="294322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3401" y="2932214"/>
            <a:ext cx="294322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703" y="-10973"/>
            <a:ext cx="31432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703" y="2932252"/>
            <a:ext cx="314326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 txBox="1"/>
          <p:nvPr/>
        </p:nvSpPr>
        <p:spPr>
          <a:xfrm>
            <a:off x="304800" y="261850"/>
            <a:ext cx="4525500" cy="296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Introduction 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1"/>
          <p:cNvSpPr txBox="1"/>
          <p:nvPr>
            <p:ph idx="12" type="sldNum"/>
          </p:nvPr>
        </p:nvSpPr>
        <p:spPr>
          <a:xfrm>
            <a:off x="7353863" y="4717931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1975" y="1006150"/>
            <a:ext cx="2529075" cy="263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4525" y="1006150"/>
            <a:ext cx="3340950" cy="26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/>
          <p:nvPr/>
        </p:nvSpPr>
        <p:spPr>
          <a:xfrm>
            <a:off x="1213275" y="3935775"/>
            <a:ext cx="213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Hateful Meme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4962975" y="4032700"/>
            <a:ext cx="279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Hateful Meme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0253" y="2755452"/>
            <a:ext cx="3179893" cy="237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81" y="-10973"/>
            <a:ext cx="294322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6202" y="-59010"/>
            <a:ext cx="294322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434" y="-10985"/>
            <a:ext cx="294322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81" y="2932214"/>
            <a:ext cx="294322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0853" y="2843839"/>
            <a:ext cx="294322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649" y="-10975"/>
            <a:ext cx="46082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703" y="2932252"/>
            <a:ext cx="314326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/>
          <p:nvPr/>
        </p:nvSpPr>
        <p:spPr>
          <a:xfrm>
            <a:off x="4573775" y="1426375"/>
            <a:ext cx="1062437" cy="1140467"/>
          </a:xfrm>
          <a:custGeom>
            <a:rect b="b" l="l" r="r" t="t"/>
            <a:pathLst>
              <a:path extrusionOk="0" h="1562283" w="1491139">
                <a:moveTo>
                  <a:pt x="1193" y="781141"/>
                </a:moveTo>
                <a:cubicBezTo>
                  <a:pt x="0" y="514408"/>
                  <a:pt x="141616" y="267424"/>
                  <a:pt x="372417" y="133712"/>
                </a:cubicBezTo>
                <a:cubicBezTo>
                  <a:pt x="603218" y="0"/>
                  <a:pt x="887921" y="0"/>
                  <a:pt x="1118722" y="133712"/>
                </a:cubicBezTo>
                <a:cubicBezTo>
                  <a:pt x="1349523" y="267424"/>
                  <a:pt x="1491139" y="514408"/>
                  <a:pt x="1489946" y="781141"/>
                </a:cubicBezTo>
                <a:cubicBezTo>
                  <a:pt x="1491139" y="1047875"/>
                  <a:pt x="1349523" y="1294858"/>
                  <a:pt x="1118722" y="1428571"/>
                </a:cubicBezTo>
                <a:cubicBezTo>
                  <a:pt x="887921" y="1562283"/>
                  <a:pt x="603218" y="1562283"/>
                  <a:pt x="372417" y="1428571"/>
                </a:cubicBezTo>
                <a:cubicBezTo>
                  <a:pt x="141616" y="1294858"/>
                  <a:pt x="0" y="1047875"/>
                  <a:pt x="1193" y="781141"/>
                </a:cubicBez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4453900" y="2335175"/>
            <a:ext cx="1061048" cy="1032778"/>
          </a:xfrm>
          <a:custGeom>
            <a:rect b="b" l="l" r="r" t="t"/>
            <a:pathLst>
              <a:path extrusionOk="0" h="1434414" w="1369094">
                <a:moveTo>
                  <a:pt x="1095" y="717207"/>
                </a:moveTo>
                <a:cubicBezTo>
                  <a:pt x="0" y="472305"/>
                  <a:pt x="130025" y="245536"/>
                  <a:pt x="341935" y="122768"/>
                </a:cubicBezTo>
                <a:cubicBezTo>
                  <a:pt x="553846" y="0"/>
                  <a:pt x="815247" y="0"/>
                  <a:pt x="1027158" y="122768"/>
                </a:cubicBezTo>
                <a:cubicBezTo>
                  <a:pt x="1239069" y="245536"/>
                  <a:pt x="1369094" y="472305"/>
                  <a:pt x="1367999" y="717207"/>
                </a:cubicBezTo>
                <a:cubicBezTo>
                  <a:pt x="1369094" y="962109"/>
                  <a:pt x="1239069" y="1188878"/>
                  <a:pt x="1027158" y="1311646"/>
                </a:cubicBezTo>
                <a:cubicBezTo>
                  <a:pt x="815247" y="1434414"/>
                  <a:pt x="553846" y="1434414"/>
                  <a:pt x="341935" y="1311646"/>
                </a:cubicBezTo>
                <a:cubicBezTo>
                  <a:pt x="130025" y="1188878"/>
                  <a:pt x="0" y="962109"/>
                  <a:pt x="1095" y="717207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3361750" y="1431550"/>
            <a:ext cx="1470739" cy="1545440"/>
          </a:xfrm>
          <a:custGeom>
            <a:rect b="b" l="l" r="r" t="t"/>
            <a:pathLst>
              <a:path extrusionOk="0" h="1812833" w="1730281">
                <a:moveTo>
                  <a:pt x="1384" y="906417"/>
                </a:moveTo>
                <a:cubicBezTo>
                  <a:pt x="0" y="596906"/>
                  <a:pt x="164328" y="310312"/>
                  <a:pt x="432143" y="155156"/>
                </a:cubicBezTo>
                <a:cubicBezTo>
                  <a:pt x="699959" y="0"/>
                  <a:pt x="1030322" y="0"/>
                  <a:pt x="1298137" y="155156"/>
                </a:cubicBezTo>
                <a:cubicBezTo>
                  <a:pt x="1565953" y="310312"/>
                  <a:pt x="1730281" y="596906"/>
                  <a:pt x="1728897" y="906417"/>
                </a:cubicBezTo>
                <a:cubicBezTo>
                  <a:pt x="1730281" y="1215927"/>
                  <a:pt x="1565953" y="1502521"/>
                  <a:pt x="1298137" y="1657677"/>
                </a:cubicBezTo>
                <a:cubicBezTo>
                  <a:pt x="1030322" y="1812833"/>
                  <a:pt x="699959" y="1812833"/>
                  <a:pt x="432143" y="1657677"/>
                </a:cubicBezTo>
                <a:cubicBezTo>
                  <a:pt x="164328" y="1502521"/>
                  <a:pt x="0" y="1215927"/>
                  <a:pt x="1384" y="906417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304800" y="261852"/>
            <a:ext cx="3878400" cy="309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200" u="none" cap="none" strike="noStrike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Introductio</a:t>
            </a:r>
            <a:r>
              <a:rPr b="1" lang="en" sz="22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</a:t>
            </a:r>
            <a:r>
              <a:rPr b="1" i="0" lang="en" sz="2200" u="none" cap="none" strike="noStrike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2"/>
          <p:cNvSpPr txBox="1"/>
          <p:nvPr/>
        </p:nvSpPr>
        <p:spPr>
          <a:xfrm>
            <a:off x="4816625" y="1839150"/>
            <a:ext cx="824100" cy="368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9525" lIns="23825" spcFirstLastPara="1" rIns="23825" wrap="square" tIns="9525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Related</a:t>
            </a:r>
            <a:endParaRPr b="1" i="0" sz="14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Work</a:t>
            </a:r>
            <a:endParaRPr b="1" i="0" sz="14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204850" y="935175"/>
            <a:ext cx="3049500" cy="3862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9525" lIns="23825" spcFirstLastPara="1" rIns="23825" wrap="square" tIns="95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Motivation: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Online hate speech is increasing, especially through memes.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Memes </a:t>
            </a:r>
            <a:r>
              <a:rPr baseline="30000" lang="en" sz="1100" u="sng">
                <a:solidFill>
                  <a:schemeClr val="hlink"/>
                </a:solidFill>
                <a:hlinkClick r:id="rId4"/>
              </a:rPr>
              <a:t>[1]</a:t>
            </a:r>
            <a:r>
              <a:rPr lang="en" sz="1100">
                <a:solidFill>
                  <a:schemeClr val="dk1"/>
                </a:solidFill>
              </a:rPr>
              <a:t> combine images and text, making detection difficult.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 project aims to develop an AI system to detect hateful memes.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Background Information: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Memes are widely used on social media, often blending humor with text and images.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They are sometimes used to spread hate speech, challenging traditional detection methods.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Detecting hate in memes requires multi-modal analysis of both visual and textual elements.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2"/>
          <p:cNvSpPr txBox="1"/>
          <p:nvPr/>
        </p:nvSpPr>
        <p:spPr>
          <a:xfrm>
            <a:off x="5764126" y="102600"/>
            <a:ext cx="2943300" cy="18426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9525" lIns="23825" spcFirstLastPara="1" rIns="23825" wrap="square" tIns="9525">
            <a:spAutoFit/>
          </a:bodyPr>
          <a:lstStyle/>
          <a:p>
            <a:pPr indent="0" lvl="0" marL="0" marR="0" rtl="0" algn="l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445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445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587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587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25870"/>
                </a:solidFill>
                <a:latin typeface="Arial"/>
                <a:ea typeface="Arial"/>
                <a:cs typeface="Arial"/>
                <a:sym typeface="Arial"/>
              </a:rPr>
              <a:t>Related Work:</a:t>
            </a:r>
            <a:endParaRPr b="0" i="0" sz="1400" u="none" cap="none" strike="noStrike">
              <a:solidFill>
                <a:srgbClr val="22587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152400" marR="0" rtl="0" algn="l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>
                <a:srgbClr val="22587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22587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" sz="1300">
                <a:solidFill>
                  <a:srgbClr val="45818E"/>
                </a:solidFill>
              </a:rPr>
              <a:t>Hate-CLIPper </a:t>
            </a:r>
            <a:r>
              <a:rPr baseline="30000" lang="en" sz="1300" u="sng">
                <a:solidFill>
                  <a:schemeClr val="hlink"/>
                </a:solidFill>
                <a:hlinkClick r:id="rId5"/>
              </a:rPr>
              <a:t>[2]</a:t>
            </a:r>
            <a:endParaRPr b="0" baseline="30000" i="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6050" lvl="0" marL="152400" marR="0" rtl="0" algn="l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>
                <a:srgbClr val="22587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22587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i="0" lang="en" sz="1300" u="none" cap="none" strike="noStrike">
                <a:solidFill>
                  <a:srgbClr val="225870"/>
                </a:solidFill>
                <a:latin typeface="Arial"/>
                <a:ea typeface="Arial"/>
                <a:cs typeface="Arial"/>
                <a:sym typeface="Arial"/>
              </a:rPr>
              <a:t>Visual BERT </a:t>
            </a:r>
            <a:r>
              <a:rPr baseline="30000" i="0" lang="en" sz="1300" u="sng" cap="none" strike="noStrike">
                <a:solidFill>
                  <a:schemeClr val="hlink"/>
                </a:solidFill>
                <a:hlinkClick r:id="rId6"/>
              </a:rPr>
              <a:t>[</a:t>
            </a:r>
            <a:r>
              <a:rPr baseline="30000" lang="en" sz="1300" u="sng">
                <a:solidFill>
                  <a:schemeClr val="hlink"/>
                </a:solidFill>
                <a:hlinkClick r:id="rId7"/>
              </a:rPr>
              <a:t>3</a:t>
            </a:r>
            <a:r>
              <a:rPr baseline="30000" i="0" lang="en" sz="1300" u="sng" cap="none" strike="noStrike">
                <a:solidFill>
                  <a:schemeClr val="hlink"/>
                </a:solidFill>
                <a:hlinkClick r:id="rId8"/>
              </a:rPr>
              <a:t>]</a:t>
            </a:r>
            <a:endParaRPr b="0" baseline="30000" i="0" sz="11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6050" lvl="0" marL="152400" marR="0" rtl="0" algn="l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>
                <a:srgbClr val="22587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22587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" sz="1300">
                <a:solidFill>
                  <a:srgbClr val="225870"/>
                </a:solidFill>
              </a:rPr>
              <a:t>Large Language Models</a:t>
            </a:r>
            <a:r>
              <a:rPr baseline="30000" lang="en" sz="1300" u="sng">
                <a:solidFill>
                  <a:schemeClr val="hlink"/>
                </a:solidFill>
                <a:hlinkClick r:id="rId9"/>
              </a:rPr>
              <a:t>[4]</a:t>
            </a:r>
            <a:endParaRPr b="0" baseline="3000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5400224" y="3084838"/>
            <a:ext cx="3671100" cy="832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9525" lIns="23825" spcFirstLastPara="1" rIns="23825" wrap="square" tIns="9525">
            <a:spAutoFit/>
          </a:bodyPr>
          <a:lstStyle/>
          <a:p>
            <a:pPr indent="-152400" lvl="0" marL="152400" marR="0" rtl="0" algn="l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 important features from image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152400" marR="0" rtl="0" algn="l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Features are text ,object and facial data</a:t>
            </a:r>
            <a:endParaRPr sz="1200"/>
          </a:p>
          <a:p>
            <a:pPr indent="-152400" lvl="0" marL="152400" marR="0" rtl="0" algn="l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Concatenated the multimodal features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152400" marR="0" rtl="0" algn="l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Classify the meme with multimodal features input 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2"/>
          <p:cNvSpPr txBox="1"/>
          <p:nvPr/>
        </p:nvSpPr>
        <p:spPr>
          <a:xfrm>
            <a:off x="3501014" y="1892175"/>
            <a:ext cx="1192200" cy="7329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u="none" cap="none" strike="noStrike">
                <a:solidFill>
                  <a:srgbClr val="21212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Motivation      &amp; Background Information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4583335" y="2755463"/>
            <a:ext cx="802200" cy="2091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Method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4602713" y="-119685"/>
            <a:ext cx="912228" cy="1772765"/>
          </a:xfrm>
          <a:custGeom>
            <a:rect b="b" l="l" r="r" t="t"/>
            <a:pathLst>
              <a:path extrusionOk="0" h="2363686" w="1216304">
                <a:moveTo>
                  <a:pt x="1216305" y="0"/>
                </a:moveTo>
                <a:cubicBezTo>
                  <a:pt x="27890" y="0"/>
                  <a:pt x="27890" y="2363686"/>
                  <a:pt x="0" y="2363686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3993065" y="2843850"/>
            <a:ext cx="460846" cy="2290318"/>
          </a:xfrm>
          <a:custGeom>
            <a:rect b="b" l="l" r="r" t="t"/>
            <a:pathLst>
              <a:path extrusionOk="0" h="3225800" w="5120513">
                <a:moveTo>
                  <a:pt x="0" y="3225800"/>
                </a:moveTo>
                <a:cubicBezTo>
                  <a:pt x="2591092" y="3225800"/>
                  <a:pt x="2591092" y="0"/>
                  <a:pt x="5120513" y="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5370100" y="2499675"/>
            <a:ext cx="3583985" cy="421417"/>
          </a:xfrm>
          <a:custGeom>
            <a:rect b="b" l="l" r="r" t="t"/>
            <a:pathLst>
              <a:path extrusionOk="0" h="1937550" w="4508157">
                <a:moveTo>
                  <a:pt x="0" y="0"/>
                </a:moveTo>
                <a:cubicBezTo>
                  <a:pt x="2254085" y="0"/>
                  <a:pt x="2254085" y="1937550"/>
                  <a:pt x="4508157" y="193755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2"/>
          <p:cNvSpPr txBox="1"/>
          <p:nvPr>
            <p:ph idx="12" type="sldNum"/>
          </p:nvPr>
        </p:nvSpPr>
        <p:spPr>
          <a:xfrm>
            <a:off x="7353863" y="4717931"/>
            <a:ext cx="16002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0253" y="2755440"/>
            <a:ext cx="3179893" cy="237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81" y="-10973"/>
            <a:ext cx="294322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0177" y="-11011"/>
            <a:ext cx="294322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3401" y="-10935"/>
            <a:ext cx="294322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81" y="2932214"/>
            <a:ext cx="294322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3401" y="2932214"/>
            <a:ext cx="294322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703" y="-10973"/>
            <a:ext cx="31432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703" y="2932252"/>
            <a:ext cx="314326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3"/>
          <p:cNvSpPr/>
          <p:nvPr/>
        </p:nvSpPr>
        <p:spPr>
          <a:xfrm>
            <a:off x="1215150" y="1612675"/>
            <a:ext cx="6713696" cy="2944749"/>
          </a:xfrm>
          <a:custGeom>
            <a:rect b="b" l="l" r="r" t="t"/>
            <a:pathLst>
              <a:path extrusionOk="0" h="2997200" w="8064500">
                <a:moveTo>
                  <a:pt x="0" y="0"/>
                </a:moveTo>
                <a:lnTo>
                  <a:pt x="0" y="0"/>
                </a:lnTo>
                <a:lnTo>
                  <a:pt x="7465060" y="0"/>
                </a:lnTo>
                <a:lnTo>
                  <a:pt x="7465060" y="0"/>
                </a:lnTo>
                <a:cubicBezTo>
                  <a:pt x="7624042" y="0"/>
                  <a:pt x="7776511" y="63155"/>
                  <a:pt x="7888928" y="175572"/>
                </a:cubicBezTo>
                <a:cubicBezTo>
                  <a:pt x="8001345" y="287988"/>
                  <a:pt x="8064500" y="440458"/>
                  <a:pt x="8064500" y="599440"/>
                </a:cubicBezTo>
                <a:lnTo>
                  <a:pt x="8064500" y="2997200"/>
                </a:lnTo>
                <a:lnTo>
                  <a:pt x="8064500" y="2997200"/>
                </a:lnTo>
                <a:lnTo>
                  <a:pt x="599440" y="2997200"/>
                </a:lnTo>
                <a:cubicBezTo>
                  <a:pt x="268378" y="2997200"/>
                  <a:pt x="0" y="2728821"/>
                  <a:pt x="0" y="239776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cap="flat" cmpd="sng" w="24125">
            <a:solidFill>
              <a:srgbClr val="BDBDB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95250" spcFirstLastPara="1" rIns="952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3"/>
          <p:cNvSpPr/>
          <p:nvPr/>
        </p:nvSpPr>
        <p:spPr>
          <a:xfrm rot="10800000">
            <a:off x="1836295" y="1296401"/>
            <a:ext cx="4059705" cy="695749"/>
          </a:xfrm>
          <a:custGeom>
            <a:rect b="b" l="l" r="r" t="t"/>
            <a:pathLst>
              <a:path extrusionOk="0" h="677128" w="3632846">
                <a:moveTo>
                  <a:pt x="1816424" y="0"/>
                </a:moveTo>
                <a:cubicBezTo>
                  <a:pt x="2306177" y="0"/>
                  <a:pt x="3632847" y="0"/>
                  <a:pt x="3632847" y="0"/>
                </a:cubicBezTo>
                <a:cubicBezTo>
                  <a:pt x="3632847" y="0"/>
                  <a:pt x="3632847" y="242836"/>
                  <a:pt x="3632847" y="338565"/>
                </a:cubicBezTo>
                <a:cubicBezTo>
                  <a:pt x="3632847" y="525537"/>
                  <a:pt x="2819543" y="677129"/>
                  <a:pt x="1816424" y="677129"/>
                </a:cubicBezTo>
                <a:cubicBezTo>
                  <a:pt x="813304" y="677129"/>
                  <a:pt x="0" y="525537"/>
                  <a:pt x="0" y="338565"/>
                </a:cubicBezTo>
                <a:cubicBezTo>
                  <a:pt x="0" y="151593"/>
                  <a:pt x="813304" y="0"/>
                  <a:pt x="18164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34275" lIns="95250" spcFirstLastPara="1" rIns="952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3"/>
          <p:cNvSpPr/>
          <p:nvPr/>
        </p:nvSpPr>
        <p:spPr>
          <a:xfrm>
            <a:off x="643752" y="1100476"/>
            <a:ext cx="1395330" cy="1438002"/>
          </a:xfrm>
          <a:custGeom>
            <a:rect b="b" l="l" r="r" t="t"/>
            <a:pathLst>
              <a:path extrusionOk="0" h="1593354" w="1520796">
                <a:moveTo>
                  <a:pt x="1217" y="796677"/>
                </a:moveTo>
                <a:cubicBezTo>
                  <a:pt x="0" y="524639"/>
                  <a:pt x="144433" y="272743"/>
                  <a:pt x="379824" y="136372"/>
                </a:cubicBezTo>
                <a:cubicBezTo>
                  <a:pt x="615216" y="0"/>
                  <a:pt x="905581" y="0"/>
                  <a:pt x="1140973" y="136372"/>
                </a:cubicBezTo>
                <a:cubicBezTo>
                  <a:pt x="1376364" y="272743"/>
                  <a:pt x="1520797" y="524639"/>
                  <a:pt x="1519580" y="796677"/>
                </a:cubicBezTo>
                <a:cubicBezTo>
                  <a:pt x="1520797" y="1068716"/>
                  <a:pt x="1376364" y="1320612"/>
                  <a:pt x="1140973" y="1456983"/>
                </a:cubicBezTo>
                <a:cubicBezTo>
                  <a:pt x="905581" y="1593355"/>
                  <a:pt x="615216" y="1593355"/>
                  <a:pt x="379824" y="1456983"/>
                </a:cubicBezTo>
                <a:cubicBezTo>
                  <a:pt x="144433" y="1320612"/>
                  <a:pt x="0" y="1068716"/>
                  <a:pt x="1217" y="796677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3"/>
          <p:cNvSpPr txBox="1"/>
          <p:nvPr/>
        </p:nvSpPr>
        <p:spPr>
          <a:xfrm>
            <a:off x="304800" y="261852"/>
            <a:ext cx="3878400" cy="296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Application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3"/>
          <p:cNvSpPr txBox="1"/>
          <p:nvPr/>
        </p:nvSpPr>
        <p:spPr>
          <a:xfrm>
            <a:off x="861225" y="1540325"/>
            <a:ext cx="1028100" cy="5958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500" u="none" cap="none" strike="noStrike">
                <a:solidFill>
                  <a:srgbClr val="21212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Hateful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500" u="none" cap="none" strike="noStrike">
                <a:solidFill>
                  <a:srgbClr val="21212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Meme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500" u="none" cap="none" strike="noStrike">
                <a:solidFill>
                  <a:srgbClr val="21212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Detection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3"/>
          <p:cNvSpPr txBox="1"/>
          <p:nvPr/>
        </p:nvSpPr>
        <p:spPr>
          <a:xfrm>
            <a:off x="2038940" y="2136821"/>
            <a:ext cx="5349300" cy="2124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9525" lIns="23825" spcFirstLastPara="1" rIns="23825" wrap="square" tIns="9525">
            <a:spAutoFit/>
          </a:bodyPr>
          <a:lstStyle/>
          <a:p>
            <a:pPr indent="0" lvl="0" marL="0" rtl="0" algn="l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Content Moderation</a:t>
            </a:r>
            <a:r>
              <a:rPr lang="en" sz="1100">
                <a:solidFill>
                  <a:schemeClr val="dk1"/>
                </a:solidFill>
              </a:rPr>
              <a:t>: Automatically identify and remove hateful memes on social media platforms.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Law Enforcement</a:t>
            </a:r>
            <a:r>
              <a:rPr lang="en" sz="1100">
                <a:solidFill>
                  <a:schemeClr val="dk1"/>
                </a:solidFill>
              </a:rPr>
              <a:t>: Assist authorities in monitoring and addressing online hate speech.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Anti-bullying Measures</a:t>
            </a:r>
            <a:r>
              <a:rPr lang="en" sz="1100">
                <a:solidFill>
                  <a:schemeClr val="dk1"/>
                </a:solidFill>
              </a:rPr>
              <a:t>: Detect harmful content to prevent online harassment and cyberbullying.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Hate Speech Analysis</a:t>
            </a:r>
            <a:r>
              <a:rPr lang="en" sz="1100">
                <a:solidFill>
                  <a:schemeClr val="dk1"/>
                </a:solidFill>
              </a:rPr>
              <a:t>: Provide insights for researchers studying trends in online hate speech.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User Reporting Systems</a:t>
            </a:r>
            <a:r>
              <a:rPr lang="en" sz="1100">
                <a:solidFill>
                  <a:schemeClr val="dk1"/>
                </a:solidFill>
              </a:rPr>
              <a:t>: Enhance user-flagging mechanisms with automated meme analysis.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212121"/>
              </a:solidFill>
            </a:endParaRPr>
          </a:p>
        </p:txBody>
      </p:sp>
      <p:sp>
        <p:nvSpPr>
          <p:cNvPr id="316" name="Google Shape;316;p33"/>
          <p:cNvSpPr txBox="1"/>
          <p:nvPr/>
        </p:nvSpPr>
        <p:spPr>
          <a:xfrm>
            <a:off x="2095700" y="1554850"/>
            <a:ext cx="3669900" cy="2193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9525" lIns="23825" spcFirstLastPara="1" rIns="23825" wrap="square" tIns="9525">
            <a:spAutoFit/>
          </a:bodyPr>
          <a:lstStyle/>
          <a:p>
            <a:pPr indent="0" lvl="0" marL="0" marR="0" rtl="0" algn="l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300">
                <a:solidFill>
                  <a:srgbClr val="21212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Application</a:t>
            </a:r>
            <a:r>
              <a:rPr b="1" i="0" lang="en" sz="1300" u="none" cap="none" strike="noStrike">
                <a:solidFill>
                  <a:srgbClr val="21212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of the hateful meme </a:t>
            </a:r>
            <a:r>
              <a:rPr b="1" lang="en" sz="1300">
                <a:solidFill>
                  <a:srgbClr val="21212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detection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"/>
          <p:cNvSpPr txBox="1"/>
          <p:nvPr>
            <p:ph idx="12" type="sldNum"/>
          </p:nvPr>
        </p:nvSpPr>
        <p:spPr>
          <a:xfrm>
            <a:off x="7353863" y="4717931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34"/>
          <p:cNvGrpSpPr/>
          <p:nvPr/>
        </p:nvGrpSpPr>
        <p:grpSpPr>
          <a:xfrm>
            <a:off x="0" y="0"/>
            <a:ext cx="9144001" cy="5143500"/>
            <a:chOff x="0" y="0"/>
            <a:chExt cx="12192001" cy="6858000"/>
          </a:xfrm>
        </p:grpSpPr>
        <p:pic>
          <p:nvPicPr>
            <p:cNvPr id="323" name="Google Shape;323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1" name="Google Shape;331;p34"/>
          <p:cNvSpPr txBox="1"/>
          <p:nvPr/>
        </p:nvSpPr>
        <p:spPr>
          <a:xfrm>
            <a:off x="1104900" y="1852613"/>
            <a:ext cx="1174800" cy="708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" sz="5400" u="none" cap="none" strike="noStrike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en" sz="5400">
                <a:solidFill>
                  <a:srgbClr val="BDBDBD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4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4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400" y="1036025"/>
            <a:ext cx="3768724" cy="282654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4"/>
          <p:cNvSpPr txBox="1"/>
          <p:nvPr/>
        </p:nvSpPr>
        <p:spPr>
          <a:xfrm>
            <a:off x="1104900" y="2643188"/>
            <a:ext cx="2971800" cy="296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Related Work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4"/>
          <p:cNvSpPr txBox="1"/>
          <p:nvPr>
            <p:ph idx="12" type="sldNum"/>
          </p:nvPr>
        </p:nvSpPr>
        <p:spPr>
          <a:xfrm>
            <a:off x="7353863" y="4717931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5"/>
          <p:cNvGrpSpPr/>
          <p:nvPr/>
        </p:nvGrpSpPr>
        <p:grpSpPr>
          <a:xfrm>
            <a:off x="-37775" y="0"/>
            <a:ext cx="9144001" cy="5143500"/>
            <a:chOff x="0" y="0"/>
            <a:chExt cx="12192001" cy="6858000"/>
          </a:xfrm>
        </p:grpSpPr>
        <p:pic>
          <p:nvPicPr>
            <p:cNvPr id="342" name="Google Shape;342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0"/>
              <a:ext cx="3924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243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8600" y="3924300"/>
              <a:ext cx="392430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0"/>
              <a:ext cx="4191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2900" y="3924300"/>
              <a:ext cx="419101" cy="29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0" name="Google Shape;350;p35"/>
          <p:cNvSpPr/>
          <p:nvPr/>
        </p:nvSpPr>
        <p:spPr>
          <a:xfrm>
            <a:off x="0" y="2196132"/>
            <a:ext cx="228600" cy="2633042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5"/>
          <p:cNvSpPr/>
          <p:nvPr/>
        </p:nvSpPr>
        <p:spPr>
          <a:xfrm>
            <a:off x="8915400" y="857250"/>
            <a:ext cx="228600" cy="2633041"/>
          </a:xfrm>
          <a:custGeom>
            <a:rect b="b" l="l" r="r" t="t"/>
            <a:pathLst>
              <a:path extrusionOk="0" h="3510722" w="304800">
                <a:moveTo>
                  <a:pt x="0" y="0"/>
                </a:moveTo>
                <a:lnTo>
                  <a:pt x="304800" y="0"/>
                </a:lnTo>
                <a:lnTo>
                  <a:pt x="304800" y="3510722"/>
                </a:lnTo>
                <a:lnTo>
                  <a:pt x="0" y="3510722"/>
                </a:lnTo>
                <a:close/>
              </a:path>
            </a:pathLst>
          </a:custGeom>
          <a:solidFill>
            <a:srgbClr val="225870"/>
          </a:solidFill>
          <a:ln>
            <a:noFill/>
          </a:ln>
        </p:spPr>
        <p:txBody>
          <a:bodyPr anchorCtr="0" anchor="ctr" bIns="9525" lIns="95250" spcFirstLastPara="1" rIns="95250" wrap="square" tIns="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5"/>
          <p:cNvSpPr txBox="1"/>
          <p:nvPr/>
        </p:nvSpPr>
        <p:spPr>
          <a:xfrm>
            <a:off x="45675" y="148725"/>
            <a:ext cx="8908500" cy="134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5"/>
          <p:cNvSpPr txBox="1"/>
          <p:nvPr/>
        </p:nvSpPr>
        <p:spPr>
          <a:xfrm>
            <a:off x="497425" y="3423700"/>
            <a:ext cx="80736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5"/>
          <p:cNvSpPr txBox="1"/>
          <p:nvPr/>
        </p:nvSpPr>
        <p:spPr>
          <a:xfrm>
            <a:off x="380275" y="857250"/>
            <a:ext cx="830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      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55" name="Google Shape;355;p35"/>
          <p:cNvSpPr txBox="1"/>
          <p:nvPr/>
        </p:nvSpPr>
        <p:spPr>
          <a:xfrm>
            <a:off x="284175" y="3610025"/>
            <a:ext cx="308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5"/>
          <p:cNvSpPr txBox="1"/>
          <p:nvPr/>
        </p:nvSpPr>
        <p:spPr>
          <a:xfrm>
            <a:off x="4382550" y="3910425"/>
            <a:ext cx="478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63600" y="346988"/>
            <a:ext cx="901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8" name="Google Shape;358;p35"/>
          <p:cNvSpPr txBox="1"/>
          <p:nvPr/>
        </p:nvSpPr>
        <p:spPr>
          <a:xfrm>
            <a:off x="497425" y="970200"/>
            <a:ext cx="830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59" name="Google Shape;359;p35"/>
          <p:cNvSpPr txBox="1"/>
          <p:nvPr/>
        </p:nvSpPr>
        <p:spPr>
          <a:xfrm>
            <a:off x="497425" y="703000"/>
            <a:ext cx="7799100" cy="4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</a:rPr>
              <a:t>Paper 1 : </a:t>
            </a: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 Multimodal Meme Dataset (MultiOFF) for Identifying Offensive Content in Image and Text 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Authors: Shardul Suryawanshi, Bharathi Raja Chakravarthi, Mihael Arcan, Paul Buitelaar Conference: LREC 2020.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</a:rPr>
              <a:t>Paper 2 : </a:t>
            </a: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 MemoSen: A Multimodal Dataset for Sentiment Analysis of Memes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Authors: Eftekhar Hossain, Omar Sharif, Mohammed Moshiul Hoque Conference: LREC 2022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</a:rPr>
              <a:t>Paper 3 :</a:t>
            </a: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  MET-Meme: A Multimodal Meme Dataset Rich in Metaphors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Authors: Tingting Li, Junzhe Zheng, Bo Xu, Mehdi Naseriparsa, Zhehuan Zhao, Hongfei Lin, Feng Xia SIGIR ’22, July 11–15, 2022, Madrid, Spain.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</a:rPr>
              <a:t>Paper 4 : </a:t>
            </a: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 The Hateful Memes Challenge: Detecting Hate Speech in Multi-Modal Memes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Authors: Narine Marutyan, Alissa Jouljian,American University of Armenia May 9, 2024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</a:rPr>
              <a:t>Paper 5 :</a:t>
            </a: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  Mapping Memes to Words for Multimodal Hateful Meme Classification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Authors: Lorenzo Agnolucci, Alberto Baldrati, Giovanni Burbi, Marco Bertini, Alberto Del Bimbo Conference:ICCVW 2023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360" name="Google Shape;360;p35"/>
          <p:cNvSpPr txBox="1"/>
          <p:nvPr/>
        </p:nvSpPr>
        <p:spPr>
          <a:xfrm>
            <a:off x="63600" y="148725"/>
            <a:ext cx="901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58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Related Work</a:t>
            </a:r>
            <a:endParaRPr b="1" sz="2100">
              <a:solidFill>
                <a:srgbClr val="2258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